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2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28" r:id="rId57"/>
    <p:sldId id="310" r:id="rId58"/>
    <p:sldId id="311" r:id="rId59"/>
    <p:sldId id="312" r:id="rId60"/>
    <p:sldId id="313" r:id="rId61"/>
    <p:sldId id="314" r:id="rId62"/>
    <p:sldId id="315" r:id="rId63"/>
    <p:sldId id="330" r:id="rId64"/>
    <p:sldId id="316" r:id="rId65"/>
    <p:sldId id="317" r:id="rId66"/>
    <p:sldId id="318" r:id="rId67"/>
    <p:sldId id="319" r:id="rId68"/>
    <p:sldId id="320" r:id="rId69"/>
    <p:sldId id="321" r:id="rId70"/>
    <p:sldId id="329" r:id="rId71"/>
    <p:sldId id="322" r:id="rId72"/>
    <p:sldId id="323" r:id="rId73"/>
    <p:sldId id="324" r:id="rId74"/>
    <p:sldId id="325" r:id="rId75"/>
    <p:sldId id="326" r:id="rId7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61414" y="160782"/>
            <a:ext cx="582117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9"/>
                </a:lnTo>
                <a:lnTo>
                  <a:pt x="8982656" y="6502609"/>
                </a:lnTo>
                <a:lnTo>
                  <a:pt x="8960172" y="6543167"/>
                </a:lnTo>
                <a:lnTo>
                  <a:pt x="8932405" y="6579973"/>
                </a:lnTo>
                <a:lnTo>
                  <a:pt x="8899868" y="6612517"/>
                </a:lnTo>
                <a:lnTo>
                  <a:pt x="8863071" y="6640288"/>
                </a:lnTo>
                <a:lnTo>
                  <a:pt x="8822525" y="6662776"/>
                </a:lnTo>
                <a:lnTo>
                  <a:pt x="8778740" y="6679471"/>
                </a:lnTo>
                <a:lnTo>
                  <a:pt x="8732228" y="6689862"/>
                </a:lnTo>
                <a:lnTo>
                  <a:pt x="8683498" y="6693439"/>
                </a:lnTo>
                <a:lnTo>
                  <a:pt x="329920" y="6693439"/>
                </a:lnTo>
                <a:lnTo>
                  <a:pt x="281168" y="6689862"/>
                </a:lnTo>
                <a:lnTo>
                  <a:pt x="234636" y="6679471"/>
                </a:lnTo>
                <a:lnTo>
                  <a:pt x="190835" y="6662776"/>
                </a:lnTo>
                <a:lnTo>
                  <a:pt x="150276" y="6640288"/>
                </a:lnTo>
                <a:lnTo>
                  <a:pt x="113469" y="6612517"/>
                </a:lnTo>
                <a:lnTo>
                  <a:pt x="80925" y="6579973"/>
                </a:lnTo>
                <a:lnTo>
                  <a:pt x="53153" y="6543167"/>
                </a:lnTo>
                <a:lnTo>
                  <a:pt x="30664" y="6502609"/>
                </a:lnTo>
                <a:lnTo>
                  <a:pt x="13968" y="6458809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8546" y="251713"/>
            <a:ext cx="1406906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9636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490" y="1270000"/>
            <a:ext cx="5281295" cy="182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86.png"/><Relationship Id="rId12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92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37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55.png"/><Relationship Id="rId15" Type="http://schemas.openxmlformats.org/officeDocument/2006/relationships/image" Target="../media/image157.png"/><Relationship Id="rId10" Type="http://schemas.openxmlformats.org/officeDocument/2006/relationships/image" Target="../media/image156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3" Type="http://schemas.openxmlformats.org/officeDocument/2006/relationships/image" Target="../media/image185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2.png"/><Relationship Id="rId5" Type="http://schemas.openxmlformats.org/officeDocument/2006/relationships/image" Target="../media/image187.png"/><Relationship Id="rId10" Type="http://schemas.openxmlformats.org/officeDocument/2006/relationships/image" Target="../media/image191.png"/><Relationship Id="rId4" Type="http://schemas.openxmlformats.org/officeDocument/2006/relationships/image" Target="../media/image186.png"/><Relationship Id="rId9" Type="http://schemas.openxmlformats.org/officeDocument/2006/relationships/image" Target="../media/image1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jpg"/><Relationship Id="rId4" Type="http://schemas.openxmlformats.org/officeDocument/2006/relationships/image" Target="../media/image1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12" Type="http://schemas.openxmlformats.org/officeDocument/2006/relationships/image" Target="../media/image1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56.png"/><Relationship Id="rId14" Type="http://schemas.openxmlformats.org/officeDocument/2006/relationships/image" Target="../media/image2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13" y="69722"/>
              <a:ext cx="9013825" cy="6692265"/>
            </a:xfrm>
            <a:custGeom>
              <a:avLst/>
              <a:gdLst/>
              <a:ahLst/>
              <a:cxnLst/>
              <a:rect l="l" t="t" r="r" b="b"/>
              <a:pathLst>
                <a:path w="9013825" h="6692265">
                  <a:moveTo>
                    <a:pt x="0" y="329946"/>
                  </a:moveTo>
                  <a:lnTo>
                    <a:pt x="3576" y="281184"/>
                  </a:lnTo>
                  <a:lnTo>
                    <a:pt x="13965" y="234645"/>
                  </a:lnTo>
                  <a:lnTo>
                    <a:pt x="30657" y="190840"/>
                  </a:lnTo>
                  <a:lnTo>
                    <a:pt x="53141" y="150277"/>
                  </a:lnTo>
                  <a:lnTo>
                    <a:pt x="80907" y="113468"/>
                  </a:lnTo>
                  <a:lnTo>
                    <a:pt x="113445" y="80923"/>
                  </a:lnTo>
                  <a:lnTo>
                    <a:pt x="150245" y="53151"/>
                  </a:lnTo>
                  <a:lnTo>
                    <a:pt x="190796" y="30662"/>
                  </a:lnTo>
                  <a:lnTo>
                    <a:pt x="234589" y="13967"/>
                  </a:lnTo>
                  <a:lnTo>
                    <a:pt x="281114" y="3576"/>
                  </a:lnTo>
                  <a:lnTo>
                    <a:pt x="329859" y="0"/>
                  </a:lnTo>
                  <a:lnTo>
                    <a:pt x="8683462" y="0"/>
                  </a:lnTo>
                  <a:lnTo>
                    <a:pt x="8732224" y="3576"/>
                  </a:lnTo>
                  <a:lnTo>
                    <a:pt x="8778762" y="13967"/>
                  </a:lnTo>
                  <a:lnTo>
                    <a:pt x="8822568" y="30662"/>
                  </a:lnTo>
                  <a:lnTo>
                    <a:pt x="8863130" y="53151"/>
                  </a:lnTo>
                  <a:lnTo>
                    <a:pt x="8899939" y="80923"/>
                  </a:lnTo>
                  <a:lnTo>
                    <a:pt x="8932485" y="113468"/>
                  </a:lnTo>
                  <a:lnTo>
                    <a:pt x="8960257" y="150277"/>
                  </a:lnTo>
                  <a:lnTo>
                    <a:pt x="8982745" y="190840"/>
                  </a:lnTo>
                  <a:lnTo>
                    <a:pt x="8999440" y="234645"/>
                  </a:lnTo>
                  <a:lnTo>
                    <a:pt x="9009831" y="281184"/>
                  </a:lnTo>
                  <a:lnTo>
                    <a:pt x="9013408" y="329946"/>
                  </a:lnTo>
                  <a:lnTo>
                    <a:pt x="9013408" y="6362369"/>
                  </a:lnTo>
                  <a:lnTo>
                    <a:pt x="9009831" y="6411115"/>
                  </a:lnTo>
                  <a:lnTo>
                    <a:pt x="8999440" y="6457639"/>
                  </a:lnTo>
                  <a:lnTo>
                    <a:pt x="8982745" y="6501432"/>
                  </a:lnTo>
                  <a:lnTo>
                    <a:pt x="8960257" y="6541984"/>
                  </a:lnTo>
                  <a:lnTo>
                    <a:pt x="8932485" y="6578785"/>
                  </a:lnTo>
                  <a:lnTo>
                    <a:pt x="8899939" y="6611323"/>
                  </a:lnTo>
                  <a:lnTo>
                    <a:pt x="8863130" y="6639090"/>
                  </a:lnTo>
                  <a:lnTo>
                    <a:pt x="8822568" y="6661574"/>
                  </a:lnTo>
                  <a:lnTo>
                    <a:pt x="8778762" y="6678266"/>
                  </a:lnTo>
                  <a:lnTo>
                    <a:pt x="8732224" y="6688655"/>
                  </a:lnTo>
                  <a:lnTo>
                    <a:pt x="8683462" y="6692231"/>
                  </a:lnTo>
                  <a:lnTo>
                    <a:pt x="329859" y="6692231"/>
                  </a:lnTo>
                  <a:lnTo>
                    <a:pt x="281114" y="6688655"/>
                  </a:lnTo>
                  <a:lnTo>
                    <a:pt x="234589" y="6678266"/>
                  </a:lnTo>
                  <a:lnTo>
                    <a:pt x="190796" y="6661574"/>
                  </a:lnTo>
                  <a:lnTo>
                    <a:pt x="150245" y="6639090"/>
                  </a:lnTo>
                  <a:lnTo>
                    <a:pt x="113445" y="6611323"/>
                  </a:lnTo>
                  <a:lnTo>
                    <a:pt x="80907" y="6578785"/>
                  </a:lnTo>
                  <a:lnTo>
                    <a:pt x="53141" y="6541984"/>
                  </a:lnTo>
                  <a:lnTo>
                    <a:pt x="30657" y="6501432"/>
                  </a:lnTo>
                  <a:lnTo>
                    <a:pt x="13965" y="6457639"/>
                  </a:lnTo>
                  <a:lnTo>
                    <a:pt x="3576" y="6411115"/>
                  </a:lnTo>
                  <a:lnTo>
                    <a:pt x="0" y="6362369"/>
                  </a:lnTo>
                  <a:lnTo>
                    <a:pt x="0" y="3299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31" y="1396688"/>
              <a:ext cx="9022080" cy="120650"/>
            </a:xfrm>
            <a:custGeom>
              <a:avLst/>
              <a:gdLst/>
              <a:ahLst/>
              <a:cxnLst/>
              <a:rect l="l" t="t" r="r" b="b"/>
              <a:pathLst>
                <a:path w="9022080" h="120650">
                  <a:moveTo>
                    <a:pt x="9021572" y="0"/>
                  </a:moveTo>
                  <a:lnTo>
                    <a:pt x="0" y="0"/>
                  </a:lnTo>
                  <a:lnTo>
                    <a:pt x="0" y="120580"/>
                  </a:lnTo>
                  <a:lnTo>
                    <a:pt x="9021572" y="120580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E6B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931" y="2976711"/>
              <a:ext cx="9022080" cy="111125"/>
            </a:xfrm>
            <a:custGeom>
              <a:avLst/>
              <a:gdLst/>
              <a:ahLst/>
              <a:cxnLst/>
              <a:rect l="l" t="t" r="r" b="b"/>
              <a:pathLst>
                <a:path w="9022080" h="111125">
                  <a:moveTo>
                    <a:pt x="9021572" y="0"/>
                  </a:moveTo>
                  <a:lnTo>
                    <a:pt x="0" y="0"/>
                  </a:lnTo>
                  <a:lnTo>
                    <a:pt x="0" y="110531"/>
                  </a:lnTo>
                  <a:lnTo>
                    <a:pt x="9021572" y="110531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918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931" y="1517269"/>
            <a:ext cx="9022080" cy="1459865"/>
          </a:xfrm>
          <a:prstGeom prst="rect">
            <a:avLst/>
          </a:prstGeom>
          <a:solidFill>
            <a:srgbClr val="D24717"/>
          </a:solidFill>
        </p:spPr>
        <p:txBody>
          <a:bodyPr vert="horz" wrap="square" lIns="0" tIns="188595" rIns="0" bIns="0" rtlCol="0">
            <a:spAutoFit/>
          </a:bodyPr>
          <a:lstStyle/>
          <a:p>
            <a:pPr marL="637540">
              <a:lnSpc>
                <a:spcPct val="100000"/>
              </a:lnSpc>
              <a:spcBef>
                <a:spcPts val="1485"/>
              </a:spcBef>
            </a:pPr>
            <a:r>
              <a:rPr sz="6100" spc="-80" dirty="0">
                <a:solidFill>
                  <a:srgbClr val="FFFFFF"/>
                </a:solidFill>
              </a:rPr>
              <a:t>Regresión </a:t>
            </a:r>
            <a:r>
              <a:rPr sz="6100" spc="-480" dirty="0">
                <a:solidFill>
                  <a:srgbClr val="FFFFFF"/>
                </a:solidFill>
              </a:rPr>
              <a:t>y</a:t>
            </a:r>
            <a:r>
              <a:rPr sz="6100" spc="-575" dirty="0">
                <a:solidFill>
                  <a:srgbClr val="FFFFFF"/>
                </a:solidFill>
              </a:rPr>
              <a:t> </a:t>
            </a:r>
            <a:r>
              <a:rPr sz="6100" spc="-200" dirty="0">
                <a:solidFill>
                  <a:srgbClr val="FFFFFF"/>
                </a:solidFill>
              </a:rPr>
              <a:t>correlación</a:t>
            </a:r>
            <a:endParaRPr sz="6100"/>
          </a:p>
        </p:txBody>
      </p:sp>
      <p:sp>
        <p:nvSpPr>
          <p:cNvPr id="8" name="object 8"/>
          <p:cNvSpPr txBox="1"/>
          <p:nvPr/>
        </p:nvSpPr>
        <p:spPr>
          <a:xfrm>
            <a:off x="5117846" y="5709665"/>
            <a:ext cx="3578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95" dirty="0">
                <a:latin typeface="Times New Roman"/>
                <a:cs typeface="Times New Roman"/>
              </a:rPr>
              <a:t>Oscar </a:t>
            </a:r>
            <a:r>
              <a:rPr sz="3200" b="1" spc="-5" dirty="0">
                <a:latin typeface="Times New Roman"/>
                <a:cs typeface="Times New Roman"/>
              </a:rPr>
              <a:t>Centeno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spc="-65" dirty="0">
                <a:latin typeface="Times New Roman"/>
                <a:cs typeface="Times New Roman"/>
              </a:rPr>
              <a:t>Mora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970534"/>
            <a:ext cx="6036945" cy="524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715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753745" algn="l"/>
                <a:tab pos="2200910" algn="l"/>
                <a:tab pos="3070225" algn="l"/>
                <a:tab pos="3830320" algn="l"/>
                <a:tab pos="4483735" algn="l"/>
                <a:tab pos="5372100" algn="l"/>
                <a:tab pos="5838190" algn="l"/>
              </a:tabLst>
            </a:pPr>
            <a:r>
              <a:rPr sz="2050" spc="-545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400" spc="-229" dirty="0">
                <a:latin typeface="Times New Roman"/>
                <a:cs typeface="Times New Roman"/>
              </a:rPr>
              <a:t>La	</a:t>
            </a:r>
            <a:r>
              <a:rPr sz="2400" spc="-80" dirty="0">
                <a:latin typeface="Times New Roman"/>
                <a:cs typeface="Times New Roman"/>
              </a:rPr>
              <a:t>co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120" dirty="0">
                <a:latin typeface="Times New Roman"/>
                <a:cs typeface="Times New Roman"/>
              </a:rPr>
              <a:t>elaci</a:t>
            </a:r>
            <a:r>
              <a:rPr sz="2400" spc="-165" dirty="0">
                <a:latin typeface="Times New Roman"/>
                <a:cs typeface="Times New Roman"/>
              </a:rPr>
              <a:t>ó</a:t>
            </a:r>
            <a:r>
              <a:rPr sz="2400" spc="-10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0" dirty="0">
                <a:latin typeface="Times New Roman"/>
                <a:cs typeface="Times New Roman"/>
              </a:rPr>
              <a:t>puede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85" dirty="0">
                <a:latin typeface="Times New Roman"/>
                <a:cs typeface="Times New Roman"/>
              </a:rPr>
              <a:t>decir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45" dirty="0">
                <a:latin typeface="Times New Roman"/>
                <a:cs typeface="Times New Roman"/>
              </a:rPr>
              <a:t>alg</a:t>
            </a:r>
            <a:r>
              <a:rPr sz="2400" spc="-17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0" dirty="0">
                <a:latin typeface="Times New Roman"/>
                <a:cs typeface="Times New Roman"/>
              </a:rPr>
              <a:t>ac</a:t>
            </a:r>
            <a:r>
              <a:rPr sz="2400" spc="-155" dirty="0">
                <a:latin typeface="Times New Roman"/>
                <a:cs typeface="Times New Roman"/>
              </a:rPr>
              <a:t>e</a:t>
            </a:r>
            <a:r>
              <a:rPr sz="2400" spc="-105" dirty="0">
                <a:latin typeface="Times New Roman"/>
                <a:cs typeface="Times New Roman"/>
              </a:rPr>
              <a:t>rc</a:t>
            </a:r>
            <a:r>
              <a:rPr sz="2400" spc="-114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10" dirty="0">
                <a:latin typeface="Times New Roman"/>
                <a:cs typeface="Times New Roman"/>
              </a:rPr>
              <a:t>d</a:t>
            </a:r>
            <a:r>
              <a:rPr sz="2400" spc="-9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25" dirty="0">
                <a:latin typeface="Times New Roman"/>
                <a:cs typeface="Times New Roman"/>
              </a:rPr>
              <a:t>la  </a:t>
            </a:r>
            <a:r>
              <a:rPr sz="2400" spc="-105" dirty="0">
                <a:latin typeface="Times New Roman"/>
                <a:cs typeface="Times New Roman"/>
              </a:rPr>
              <a:t>relación </a:t>
            </a:r>
            <a:r>
              <a:rPr sz="2400" spc="-50" dirty="0">
                <a:latin typeface="Times New Roman"/>
                <a:cs typeface="Times New Roman"/>
              </a:rPr>
              <a:t>entre </a:t>
            </a:r>
            <a:r>
              <a:rPr sz="2400" spc="-160" dirty="0">
                <a:latin typeface="Times New Roman"/>
                <a:cs typeface="Times New Roman"/>
              </a:rPr>
              <a:t>las </a:t>
            </a:r>
            <a:r>
              <a:rPr sz="2400" spc="-120" dirty="0">
                <a:latin typeface="Times New Roman"/>
                <a:cs typeface="Times New Roman"/>
              </a:rPr>
              <a:t>variables. </a:t>
            </a:r>
            <a:r>
              <a:rPr sz="2400" spc="-215" dirty="0">
                <a:latin typeface="Times New Roman"/>
                <a:cs typeface="Times New Roman"/>
              </a:rPr>
              <a:t>Se </a:t>
            </a:r>
            <a:r>
              <a:rPr sz="2400" spc="-110" dirty="0">
                <a:latin typeface="Times New Roman"/>
                <a:cs typeface="Times New Roman"/>
              </a:rPr>
              <a:t>utiliza </a:t>
            </a:r>
            <a:r>
              <a:rPr sz="2400" spc="-114" dirty="0">
                <a:latin typeface="Times New Roman"/>
                <a:cs typeface="Times New Roman"/>
              </a:rPr>
              <a:t>para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entender:</a:t>
            </a:r>
            <a:endParaRPr sz="24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AutoNum type="arabicPeriod"/>
              <a:tabLst>
                <a:tab pos="526415" algn="l"/>
                <a:tab pos="527050" algn="l"/>
              </a:tabLst>
            </a:pPr>
            <a:r>
              <a:rPr sz="2400" spc="-135" dirty="0">
                <a:latin typeface="Times New Roman"/>
                <a:cs typeface="Times New Roman"/>
              </a:rPr>
              <a:t>Relación </a:t>
            </a:r>
            <a:r>
              <a:rPr sz="2400" spc="-140" dirty="0">
                <a:latin typeface="Times New Roman"/>
                <a:cs typeface="Times New Roman"/>
              </a:rPr>
              <a:t>es </a:t>
            </a:r>
            <a:r>
              <a:rPr sz="2400" spc="-130" dirty="0">
                <a:latin typeface="Times New Roman"/>
                <a:cs typeface="Times New Roman"/>
              </a:rPr>
              <a:t>positiva </a:t>
            </a:r>
            <a:r>
              <a:rPr sz="2400" spc="-105" dirty="0">
                <a:latin typeface="Times New Roman"/>
                <a:cs typeface="Times New Roman"/>
              </a:rPr>
              <a:t>o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140" dirty="0">
                <a:latin typeface="Times New Roman"/>
                <a:cs typeface="Times New Roman"/>
              </a:rPr>
              <a:t>negativa</a:t>
            </a:r>
            <a:endParaRPr sz="24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416"/>
              <a:buAutoNum type="arabicPeriod"/>
              <a:tabLst>
                <a:tab pos="526415" algn="l"/>
                <a:tab pos="527050" algn="l"/>
              </a:tabLst>
            </a:pPr>
            <a:r>
              <a:rPr sz="2400" spc="-229" dirty="0">
                <a:latin typeface="Times New Roman"/>
                <a:cs typeface="Times New Roman"/>
              </a:rPr>
              <a:t>La </a:t>
            </a:r>
            <a:r>
              <a:rPr sz="2400" spc="-120" dirty="0">
                <a:latin typeface="Times New Roman"/>
                <a:cs typeface="Times New Roman"/>
              </a:rPr>
              <a:t>fuerza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145" dirty="0">
                <a:latin typeface="Times New Roman"/>
                <a:cs typeface="Times New Roman"/>
              </a:rPr>
              <a:t>la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relación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75" dirty="0">
                <a:latin typeface="Times New Roman"/>
                <a:cs typeface="Times New Roman"/>
              </a:rPr>
              <a:t>En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155" dirty="0">
                <a:latin typeface="Times New Roman"/>
                <a:cs typeface="Times New Roman"/>
              </a:rPr>
              <a:t>análisis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80" dirty="0">
                <a:latin typeface="Times New Roman"/>
                <a:cs typeface="Times New Roman"/>
              </a:rPr>
              <a:t>datos, </a:t>
            </a:r>
            <a:r>
              <a:rPr sz="2400" spc="-105" dirty="0">
                <a:latin typeface="Times New Roman"/>
                <a:cs typeface="Times New Roman"/>
              </a:rPr>
              <a:t>sobre </a:t>
            </a:r>
            <a:r>
              <a:rPr sz="2400" spc="-70" dirty="0">
                <a:latin typeface="Times New Roman"/>
                <a:cs typeface="Times New Roman"/>
              </a:rPr>
              <a:t>todo </a:t>
            </a:r>
            <a:r>
              <a:rPr sz="2400" spc="-100" dirty="0">
                <a:latin typeface="Times New Roman"/>
                <a:cs typeface="Times New Roman"/>
              </a:rPr>
              <a:t>en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195" dirty="0">
                <a:latin typeface="Times New Roman"/>
                <a:cs typeface="Times New Roman"/>
              </a:rPr>
              <a:t>análisis  </a:t>
            </a:r>
            <a:r>
              <a:rPr sz="2400" spc="-50" dirty="0">
                <a:latin typeface="Times New Roman"/>
                <a:cs typeface="Times New Roman"/>
              </a:rPr>
              <a:t>entre </a:t>
            </a:r>
            <a:r>
              <a:rPr sz="2400" spc="-160" dirty="0">
                <a:latin typeface="Times New Roman"/>
                <a:cs typeface="Times New Roman"/>
              </a:rPr>
              <a:t>las </a:t>
            </a:r>
            <a:r>
              <a:rPr sz="2400" spc="-140" dirty="0">
                <a:latin typeface="Times New Roman"/>
                <a:cs typeface="Times New Roman"/>
              </a:rPr>
              <a:t>variables </a:t>
            </a:r>
            <a:r>
              <a:rPr sz="2400" spc="-100" dirty="0">
                <a:latin typeface="Times New Roman"/>
                <a:cs typeface="Times New Roman"/>
              </a:rPr>
              <a:t>cuantitativas,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95" dirty="0">
                <a:latin typeface="Times New Roman"/>
                <a:cs typeface="Times New Roman"/>
              </a:rPr>
              <a:t>correlación </a:t>
            </a:r>
            <a:r>
              <a:rPr sz="2400" spc="-145" dirty="0">
                <a:latin typeface="Times New Roman"/>
                <a:cs typeface="Times New Roman"/>
              </a:rPr>
              <a:t>es  </a:t>
            </a:r>
            <a:r>
              <a:rPr sz="2400" spc="-135" dirty="0">
                <a:latin typeface="Times New Roman"/>
                <a:cs typeface="Times New Roman"/>
              </a:rPr>
              <a:t>una </a:t>
            </a:r>
            <a:r>
              <a:rPr sz="2400" spc="-90" dirty="0">
                <a:latin typeface="Times New Roman"/>
                <a:cs typeface="Times New Roman"/>
              </a:rPr>
              <a:t>herramienta </a:t>
            </a:r>
            <a:r>
              <a:rPr sz="2400" spc="-110" dirty="0">
                <a:latin typeface="Times New Roman"/>
                <a:cs typeface="Times New Roman"/>
              </a:rPr>
              <a:t>poderosa que </a:t>
            </a:r>
            <a:r>
              <a:rPr sz="2400" spc="-95" dirty="0">
                <a:latin typeface="Times New Roman"/>
                <a:cs typeface="Times New Roman"/>
              </a:rPr>
              <a:t>brinda </a:t>
            </a:r>
            <a:r>
              <a:rPr sz="2400" spc="-145" dirty="0">
                <a:latin typeface="Times New Roman"/>
                <a:cs typeface="Times New Roman"/>
              </a:rPr>
              <a:t>piezas </a:t>
            </a:r>
            <a:r>
              <a:rPr sz="2400" spc="-120" dirty="0">
                <a:latin typeface="Times New Roman"/>
                <a:cs typeface="Times New Roman"/>
              </a:rPr>
              <a:t>vitales  </a:t>
            </a:r>
            <a:r>
              <a:rPr sz="2400" spc="-100" dirty="0">
                <a:latin typeface="Times New Roman"/>
                <a:cs typeface="Times New Roman"/>
              </a:rPr>
              <a:t>de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información.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D24717"/>
              </a:buClr>
              <a:buFont typeface="Arial"/>
              <a:buChar char=""/>
            </a:pPr>
            <a:endParaRPr sz="35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40" dirty="0">
                <a:latin typeface="Times New Roman"/>
                <a:cs typeface="Times New Roman"/>
              </a:rPr>
              <a:t>Para </a:t>
            </a:r>
            <a:r>
              <a:rPr sz="2400" spc="-90" dirty="0">
                <a:latin typeface="Times New Roman"/>
                <a:cs typeface="Times New Roman"/>
              </a:rPr>
              <a:t>medir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80" dirty="0">
                <a:latin typeface="Times New Roman"/>
                <a:cs typeface="Times New Roman"/>
              </a:rPr>
              <a:t>correlación, </a:t>
            </a:r>
            <a:r>
              <a:rPr sz="2400" spc="-140" dirty="0">
                <a:latin typeface="Times New Roman"/>
                <a:cs typeface="Times New Roman"/>
              </a:rPr>
              <a:t>se </a:t>
            </a:r>
            <a:r>
              <a:rPr sz="2400" spc="-114" dirty="0">
                <a:latin typeface="Times New Roman"/>
                <a:cs typeface="Times New Roman"/>
              </a:rPr>
              <a:t>suele </a:t>
            </a:r>
            <a:r>
              <a:rPr sz="2400" spc="-95" dirty="0">
                <a:latin typeface="Times New Roman"/>
                <a:cs typeface="Times New Roman"/>
              </a:rPr>
              <a:t>utilizar </a:t>
            </a:r>
            <a:r>
              <a:rPr sz="2400" spc="-275" dirty="0">
                <a:latin typeface="Times New Roman"/>
                <a:cs typeface="Times New Roman"/>
              </a:rPr>
              <a:t>el  </a:t>
            </a:r>
            <a:r>
              <a:rPr sz="2400" spc="-105" dirty="0">
                <a:latin typeface="Times New Roman"/>
                <a:cs typeface="Times New Roman"/>
              </a:rPr>
              <a:t>estadístico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rho, </a:t>
            </a:r>
            <a:r>
              <a:rPr sz="2400" spc="-85" dirty="0">
                <a:latin typeface="Times New Roman"/>
                <a:cs typeface="Times New Roman"/>
              </a:rPr>
              <a:t>representado </a:t>
            </a:r>
            <a:r>
              <a:rPr sz="2400" spc="-65" dirty="0">
                <a:latin typeface="Times New Roman"/>
                <a:cs typeface="Times New Roman"/>
              </a:rPr>
              <a:t>por </a:t>
            </a:r>
            <a:r>
              <a:rPr sz="2400" spc="-145" dirty="0">
                <a:latin typeface="Times New Roman"/>
                <a:cs typeface="Times New Roman"/>
              </a:rPr>
              <a:t>la </a:t>
            </a:r>
            <a:r>
              <a:rPr sz="2400" spc="-70" dirty="0">
                <a:latin typeface="Times New Roman"/>
                <a:cs typeface="Times New Roman"/>
              </a:rPr>
              <a:t>letra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griega</a:t>
            </a:r>
            <a:endParaRPr sz="2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"/>
              </a:spcBef>
            </a:pPr>
            <a:r>
              <a:rPr sz="2400" spc="-85" dirty="0">
                <a:latin typeface="Alfios"/>
                <a:cs typeface="Alfios"/>
              </a:rPr>
              <a:t>𝝆, </a:t>
            </a:r>
            <a:r>
              <a:rPr sz="2400" spc="-120" dirty="0">
                <a:latin typeface="Times New Roman"/>
                <a:cs typeface="Times New Roman"/>
              </a:rPr>
              <a:t>siendo </a:t>
            </a:r>
            <a:r>
              <a:rPr sz="2400" spc="-85" dirty="0">
                <a:latin typeface="Times New Roman"/>
                <a:cs typeface="Times New Roman"/>
              </a:rPr>
              <a:t>este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parámetro </a:t>
            </a:r>
            <a:r>
              <a:rPr sz="2400" spc="-200" dirty="0">
                <a:latin typeface="Times New Roman"/>
                <a:cs typeface="Times New Roman"/>
              </a:rPr>
              <a:t>y </a:t>
            </a:r>
            <a:r>
              <a:rPr sz="2400" spc="-250" dirty="0">
                <a:latin typeface="Alfios"/>
                <a:cs typeface="Alfios"/>
              </a:rPr>
              <a:t>𝒓 </a:t>
            </a:r>
            <a:r>
              <a:rPr sz="2400" spc="-95" dirty="0">
                <a:latin typeface="Times New Roman"/>
                <a:cs typeface="Times New Roman"/>
              </a:rPr>
              <a:t>el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estimador.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932" y="175005"/>
            <a:ext cx="435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7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732269" y="1268730"/>
            <a:ext cx="2221992" cy="172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1573" y="3911912"/>
            <a:ext cx="1127806" cy="1811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262380"/>
            <a:ext cx="7404100" cy="1519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  <a:tab pos="902969" algn="l"/>
                <a:tab pos="1871980" algn="l"/>
                <a:tab pos="2223770" algn="l"/>
                <a:tab pos="3547745" algn="l"/>
                <a:tab pos="4746625" algn="l"/>
                <a:tab pos="5826760" algn="l"/>
                <a:tab pos="6252210" algn="l"/>
                <a:tab pos="7211695" algn="l"/>
              </a:tabLst>
            </a:pPr>
            <a:r>
              <a:rPr sz="2200" spc="-180" dirty="0">
                <a:latin typeface="Times New Roman"/>
                <a:cs typeface="Times New Roman"/>
              </a:rPr>
              <a:t>P</a:t>
            </a:r>
            <a:r>
              <a:rPr sz="2200" spc="-110" dirty="0">
                <a:latin typeface="Times New Roman"/>
                <a:cs typeface="Times New Roman"/>
              </a:rPr>
              <a:t>ar</a:t>
            </a:r>
            <a:r>
              <a:rPr sz="2200" spc="-120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70" dirty="0">
                <a:latin typeface="Times New Roman"/>
                <a:cs typeface="Times New Roman"/>
              </a:rPr>
              <a:t>obte</a:t>
            </a:r>
            <a:r>
              <a:rPr sz="2200" spc="-95" dirty="0">
                <a:latin typeface="Times New Roman"/>
                <a:cs typeface="Times New Roman"/>
              </a:rPr>
              <a:t>n</a:t>
            </a:r>
            <a:r>
              <a:rPr sz="2200" spc="-30" dirty="0">
                <a:latin typeface="Times New Roman"/>
                <a:cs typeface="Times New Roman"/>
              </a:rPr>
              <a:t>er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5" dirty="0">
                <a:latin typeface="Times New Roman"/>
                <a:cs typeface="Times New Roman"/>
              </a:rPr>
              <a:t>l</a:t>
            </a:r>
            <a:r>
              <a:rPr sz="2200" spc="-160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75" dirty="0">
                <a:latin typeface="Times New Roman"/>
                <a:cs typeface="Times New Roman"/>
              </a:rPr>
              <a:t>co</a:t>
            </a:r>
            <a:r>
              <a:rPr sz="2200" spc="-15" dirty="0">
                <a:latin typeface="Times New Roman"/>
                <a:cs typeface="Times New Roman"/>
              </a:rPr>
              <a:t>r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spc="-110" dirty="0">
                <a:latin typeface="Times New Roman"/>
                <a:cs typeface="Times New Roman"/>
              </a:rPr>
              <a:t>elación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5" dirty="0">
                <a:latin typeface="Times New Roman"/>
                <a:cs typeface="Times New Roman"/>
              </a:rPr>
              <a:t>est</a:t>
            </a:r>
            <a:r>
              <a:rPr sz="2200" spc="-130" dirty="0">
                <a:latin typeface="Times New Roman"/>
                <a:cs typeface="Times New Roman"/>
              </a:rPr>
              <a:t>a</a:t>
            </a:r>
            <a:r>
              <a:rPr sz="2200" spc="-90" dirty="0">
                <a:latin typeface="Times New Roman"/>
                <a:cs typeface="Times New Roman"/>
              </a:rPr>
              <a:t>dís</a:t>
            </a:r>
            <a:r>
              <a:rPr sz="2200" spc="-75" dirty="0">
                <a:latin typeface="Times New Roman"/>
                <a:cs typeface="Times New Roman"/>
              </a:rPr>
              <a:t>t</a:t>
            </a:r>
            <a:r>
              <a:rPr sz="2200" spc="-140" dirty="0">
                <a:latin typeface="Times New Roman"/>
                <a:cs typeface="Times New Roman"/>
              </a:rPr>
              <a:t>ica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5" dirty="0">
                <a:latin typeface="Times New Roman"/>
                <a:cs typeface="Times New Roman"/>
              </a:rPr>
              <a:t>deb</a:t>
            </a:r>
            <a:r>
              <a:rPr sz="2200" spc="-100" dirty="0">
                <a:latin typeface="Times New Roman"/>
                <a:cs typeface="Times New Roman"/>
              </a:rPr>
              <a:t>e</a:t>
            </a:r>
            <a:r>
              <a:rPr sz="2200" spc="-155" dirty="0">
                <a:latin typeface="Times New Roman"/>
                <a:cs typeface="Times New Roman"/>
              </a:rPr>
              <a:t>mo</a:t>
            </a:r>
            <a:r>
              <a:rPr sz="2200" spc="-95" dirty="0">
                <a:latin typeface="Times New Roman"/>
                <a:cs typeface="Times New Roman"/>
              </a:rPr>
              <a:t>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90" dirty="0">
                <a:latin typeface="Times New Roman"/>
                <a:cs typeface="Times New Roman"/>
              </a:rPr>
              <a:t>d</a:t>
            </a:r>
            <a:r>
              <a:rPr sz="2200" spc="-85" dirty="0">
                <a:latin typeface="Times New Roman"/>
                <a:cs typeface="Times New Roman"/>
              </a:rPr>
              <a:t>e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5" dirty="0">
                <a:latin typeface="Times New Roman"/>
                <a:cs typeface="Times New Roman"/>
              </a:rPr>
              <a:t>c</a:t>
            </a:r>
            <a:r>
              <a:rPr sz="2200" spc="-165" dirty="0">
                <a:latin typeface="Times New Roman"/>
                <a:cs typeface="Times New Roman"/>
              </a:rPr>
              <a:t>a</a:t>
            </a:r>
            <a:r>
              <a:rPr sz="2200" spc="-100" dirty="0">
                <a:latin typeface="Times New Roman"/>
                <a:cs typeface="Times New Roman"/>
              </a:rPr>
              <a:t>lcula</a:t>
            </a:r>
            <a:r>
              <a:rPr sz="2200" spc="-80" dirty="0">
                <a:latin typeface="Times New Roman"/>
                <a:cs typeface="Times New Roman"/>
              </a:rPr>
              <a:t>r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80" dirty="0">
                <a:latin typeface="Times New Roman"/>
                <a:cs typeface="Times New Roman"/>
              </a:rPr>
              <a:t>el  </a:t>
            </a:r>
            <a:r>
              <a:rPr sz="2200" spc="-100" dirty="0">
                <a:latin typeface="Times New Roman"/>
                <a:cs typeface="Times New Roman"/>
              </a:rPr>
              <a:t>estadístico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45" dirty="0">
                <a:latin typeface="Times New Roman"/>
                <a:cs typeface="Times New Roman"/>
              </a:rPr>
              <a:t>rho, </a:t>
            </a:r>
            <a:r>
              <a:rPr sz="2200" spc="-105" dirty="0">
                <a:latin typeface="Times New Roman"/>
                <a:cs typeface="Times New Roman"/>
              </a:rPr>
              <a:t>conocido </a:t>
            </a:r>
            <a:r>
              <a:rPr sz="2200" spc="-95" dirty="0">
                <a:latin typeface="Times New Roman"/>
                <a:cs typeface="Times New Roman"/>
              </a:rPr>
              <a:t>también </a:t>
            </a:r>
            <a:r>
              <a:rPr sz="2200" spc="-110" dirty="0">
                <a:latin typeface="Times New Roman"/>
                <a:cs typeface="Times New Roman"/>
              </a:rPr>
              <a:t>como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85" dirty="0">
                <a:latin typeface="Times New Roman"/>
                <a:cs typeface="Times New Roman"/>
              </a:rPr>
              <a:t>correlación </a:t>
            </a:r>
            <a:r>
              <a:rPr sz="2200" spc="-90" dirty="0">
                <a:latin typeface="Times New Roman"/>
                <a:cs typeface="Times New Roman"/>
              </a:rPr>
              <a:t>de</a:t>
            </a:r>
            <a:r>
              <a:rPr sz="2200" spc="200" dirty="0">
                <a:latin typeface="Times New Roman"/>
                <a:cs typeface="Times New Roman"/>
              </a:rPr>
              <a:t> </a:t>
            </a:r>
            <a:r>
              <a:rPr sz="2200" spc="-85" dirty="0">
                <a:latin typeface="Times New Roman"/>
                <a:cs typeface="Times New Roman"/>
              </a:rPr>
              <a:t>Pearson.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210" dirty="0">
                <a:latin typeface="Times New Roman"/>
                <a:cs typeface="Times New Roman"/>
              </a:rPr>
              <a:t>La </a:t>
            </a:r>
            <a:r>
              <a:rPr sz="2200" spc="-95" dirty="0">
                <a:latin typeface="Times New Roman"/>
                <a:cs typeface="Times New Roman"/>
              </a:rPr>
              <a:t>fórmula </a:t>
            </a:r>
            <a:r>
              <a:rPr sz="2200" spc="-125" dirty="0">
                <a:latin typeface="Times New Roman"/>
                <a:cs typeface="Times New Roman"/>
              </a:rPr>
              <a:t>es </a:t>
            </a:r>
            <a:r>
              <a:rPr sz="2200" spc="-130" dirty="0">
                <a:latin typeface="Times New Roman"/>
                <a:cs typeface="Times New Roman"/>
              </a:rPr>
              <a:t>la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spc="-90" dirty="0">
                <a:latin typeface="Times New Roman"/>
                <a:cs typeface="Times New Roman"/>
              </a:rPr>
              <a:t>siguiente: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36" y="3376929"/>
            <a:ext cx="45148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65" dirty="0">
                <a:latin typeface="Alfios"/>
                <a:cs typeface="Alfios"/>
              </a:rPr>
              <a:t>𝑟</a:t>
            </a:r>
            <a:r>
              <a:rPr sz="2200" spc="-34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=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255" y="3165093"/>
            <a:ext cx="1200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0" dirty="0">
                <a:latin typeface="Alfios"/>
                <a:cs typeface="Alfios"/>
              </a:rPr>
              <a:t>𝐶𝑜𝑣(𝑋,</a:t>
            </a:r>
            <a:r>
              <a:rPr sz="2200" spc="-250" dirty="0">
                <a:latin typeface="Alfios"/>
                <a:cs typeface="Alfios"/>
              </a:rPr>
              <a:t> </a:t>
            </a:r>
            <a:r>
              <a:rPr sz="2200" spc="90" dirty="0">
                <a:latin typeface="Alfios"/>
                <a:cs typeface="Alfios"/>
              </a:rPr>
              <a:t>𝑌)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513" y="3564382"/>
            <a:ext cx="61277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165" dirty="0">
                <a:latin typeface="Alfios"/>
                <a:cs typeface="Alfios"/>
              </a:rPr>
              <a:t>𝑠</a:t>
            </a:r>
            <a:r>
              <a:rPr sz="2400" spc="-247" baseline="-15625" dirty="0">
                <a:latin typeface="Alfios"/>
                <a:cs typeface="Alfios"/>
              </a:rPr>
              <a:t>𝑋</a:t>
            </a:r>
            <a:r>
              <a:rPr sz="2200" spc="-165" dirty="0">
                <a:latin typeface="Alfios"/>
                <a:cs typeface="Alfios"/>
              </a:rPr>
              <a:t>𝑆</a:t>
            </a:r>
            <a:r>
              <a:rPr sz="2400" spc="-247" baseline="-15625" dirty="0">
                <a:latin typeface="Alfios"/>
                <a:cs typeface="Alfios"/>
              </a:rPr>
              <a:t>𝑌</a:t>
            </a:r>
            <a:endParaRPr sz="2400" baseline="-15625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7892" y="3579876"/>
            <a:ext cx="1175385" cy="18415"/>
          </a:xfrm>
          <a:custGeom>
            <a:avLst/>
            <a:gdLst/>
            <a:ahLst/>
            <a:cxnLst/>
            <a:rect l="l" t="t" r="r" b="b"/>
            <a:pathLst>
              <a:path w="1175385" h="18414">
                <a:moveTo>
                  <a:pt x="1175004" y="0"/>
                </a:moveTo>
                <a:lnTo>
                  <a:pt x="0" y="0"/>
                </a:lnTo>
                <a:lnTo>
                  <a:pt x="0" y="18287"/>
                </a:lnTo>
                <a:lnTo>
                  <a:pt x="1175004" y="18287"/>
                </a:lnTo>
                <a:lnTo>
                  <a:pt x="1175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336" y="5735573"/>
            <a:ext cx="45148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65" dirty="0">
                <a:latin typeface="Alfios"/>
                <a:cs typeface="Alfios"/>
              </a:rPr>
              <a:t>𝑟</a:t>
            </a:r>
            <a:r>
              <a:rPr sz="2200" spc="-34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=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2001" y="5523738"/>
            <a:ext cx="619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145" dirty="0">
                <a:latin typeface="Alfios"/>
                <a:cs typeface="Alfios"/>
              </a:rPr>
              <a:t>𝑛</a:t>
            </a:r>
            <a:r>
              <a:rPr sz="3300" spc="150" baseline="2525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</a:t>
            </a:r>
            <a:endParaRPr sz="2400" baseline="3125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7357" y="5668517"/>
            <a:ext cx="3708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30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6603" y="5668517"/>
            <a:ext cx="3714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30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401" y="5523738"/>
            <a:ext cx="26581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06855" algn="l"/>
                <a:tab pos="2399665" algn="l"/>
              </a:tabLst>
            </a:pPr>
            <a:r>
              <a:rPr sz="2200" spc="-375" dirty="0">
                <a:latin typeface="Alfios"/>
                <a:cs typeface="Alfios"/>
              </a:rPr>
              <a:t>𝑋𝑖𝑌𝑖  </a:t>
            </a:r>
            <a:r>
              <a:rPr sz="2200" spc="-335" dirty="0">
                <a:latin typeface="Alfios"/>
                <a:cs typeface="Alfios"/>
              </a:rPr>
              <a:t>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3300" spc="727" baseline="2525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	</a:t>
            </a:r>
            <a:r>
              <a:rPr sz="2200" spc="-275" dirty="0">
                <a:latin typeface="Alfios"/>
                <a:cs typeface="Alfios"/>
              </a:rPr>
              <a:t>𝑋</a:t>
            </a:r>
            <a:r>
              <a:rPr sz="2400" spc="-412" baseline="-15625" dirty="0">
                <a:latin typeface="Alfios"/>
                <a:cs typeface="Alfios"/>
              </a:rPr>
              <a:t>𝑖        </a:t>
            </a:r>
            <a:r>
              <a:rPr sz="2400" spc="-412" baseline="3472" dirty="0">
                <a:latin typeface="Alfios"/>
                <a:cs typeface="Alfios"/>
              </a:rPr>
              <a:t>       </a:t>
            </a:r>
            <a:r>
              <a:rPr sz="2400" spc="-307" baseline="3472" dirty="0">
                <a:latin typeface="Alfios"/>
                <a:cs typeface="Alfios"/>
              </a:rPr>
              <a:t> </a:t>
            </a:r>
            <a:r>
              <a:rPr sz="2400" spc="30" baseline="31250" dirty="0">
                <a:latin typeface="Alfios"/>
                <a:cs typeface="Alfios"/>
              </a:rPr>
              <a:t>𝑛	</a:t>
            </a: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endParaRPr sz="2400" baseline="-15625">
              <a:latin typeface="Alfios"/>
              <a:cs typeface="Alfio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3540" y="5668517"/>
            <a:ext cx="3702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70" dirty="0">
                <a:latin typeface="Alfios"/>
                <a:cs typeface="Alfios"/>
              </a:rPr>
              <a:t>𝑖</a:t>
            </a:r>
            <a:r>
              <a:rPr sz="1600" spc="290" dirty="0">
                <a:latin typeface="Alfios"/>
                <a:cs typeface="Alfios"/>
              </a:rPr>
              <a:t>=</a:t>
            </a:r>
            <a:r>
              <a:rPr sz="1600" spc="180" dirty="0">
                <a:latin typeface="Alfios"/>
                <a:cs typeface="Alfios"/>
              </a:rPr>
              <a:t>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2667" y="6010681"/>
            <a:ext cx="6202045" cy="624205"/>
          </a:xfrm>
          <a:custGeom>
            <a:avLst/>
            <a:gdLst/>
            <a:ahLst/>
            <a:cxnLst/>
            <a:rect l="l" t="t" r="r" b="b"/>
            <a:pathLst>
              <a:path w="6202045" h="624204">
                <a:moveTo>
                  <a:pt x="298170" y="162788"/>
                </a:moveTo>
                <a:lnTo>
                  <a:pt x="235902" y="162788"/>
                </a:lnTo>
                <a:lnTo>
                  <a:pt x="235902" y="174218"/>
                </a:lnTo>
                <a:lnTo>
                  <a:pt x="235902" y="489178"/>
                </a:lnTo>
                <a:lnTo>
                  <a:pt x="235902" y="500608"/>
                </a:lnTo>
                <a:lnTo>
                  <a:pt x="298170" y="500608"/>
                </a:lnTo>
                <a:lnTo>
                  <a:pt x="298170" y="489178"/>
                </a:lnTo>
                <a:lnTo>
                  <a:pt x="261302" y="489178"/>
                </a:lnTo>
                <a:lnTo>
                  <a:pt x="261302" y="174218"/>
                </a:lnTo>
                <a:lnTo>
                  <a:pt x="298170" y="174218"/>
                </a:lnTo>
                <a:lnTo>
                  <a:pt x="298170" y="162788"/>
                </a:lnTo>
                <a:close/>
              </a:path>
              <a:path w="6202045" h="624204">
                <a:moveTo>
                  <a:pt x="3078086" y="162788"/>
                </a:moveTo>
                <a:lnTo>
                  <a:pt x="3015856" y="162788"/>
                </a:lnTo>
                <a:lnTo>
                  <a:pt x="3015856" y="174218"/>
                </a:lnTo>
                <a:lnTo>
                  <a:pt x="3052686" y="174218"/>
                </a:lnTo>
                <a:lnTo>
                  <a:pt x="3052686" y="489178"/>
                </a:lnTo>
                <a:lnTo>
                  <a:pt x="3015856" y="489178"/>
                </a:lnTo>
                <a:lnTo>
                  <a:pt x="3015856" y="500608"/>
                </a:lnTo>
                <a:lnTo>
                  <a:pt x="3078086" y="500608"/>
                </a:lnTo>
                <a:lnTo>
                  <a:pt x="3078086" y="489178"/>
                </a:lnTo>
                <a:lnTo>
                  <a:pt x="3078086" y="174218"/>
                </a:lnTo>
                <a:lnTo>
                  <a:pt x="3078086" y="162788"/>
                </a:lnTo>
                <a:close/>
              </a:path>
              <a:path w="6202045" h="624204">
                <a:moveTo>
                  <a:pt x="6201651" y="0"/>
                </a:moveTo>
                <a:lnTo>
                  <a:pt x="204774" y="0"/>
                </a:lnTo>
                <a:lnTo>
                  <a:pt x="204774" y="317"/>
                </a:lnTo>
                <a:lnTo>
                  <a:pt x="172732" y="317"/>
                </a:lnTo>
                <a:lnTo>
                  <a:pt x="115925" y="574509"/>
                </a:lnTo>
                <a:lnTo>
                  <a:pt x="47383" y="447649"/>
                </a:lnTo>
                <a:lnTo>
                  <a:pt x="0" y="472643"/>
                </a:lnTo>
                <a:lnTo>
                  <a:pt x="5321" y="482333"/>
                </a:lnTo>
                <a:lnTo>
                  <a:pt x="30314" y="469226"/>
                </a:lnTo>
                <a:lnTo>
                  <a:pt x="114566" y="624078"/>
                </a:lnTo>
                <a:lnTo>
                  <a:pt x="127266" y="624078"/>
                </a:lnTo>
                <a:lnTo>
                  <a:pt x="188023" y="18478"/>
                </a:lnTo>
                <a:lnTo>
                  <a:pt x="215341" y="18478"/>
                </a:lnTo>
                <a:lnTo>
                  <a:pt x="215341" y="18288"/>
                </a:lnTo>
                <a:lnTo>
                  <a:pt x="6201651" y="18288"/>
                </a:lnTo>
                <a:lnTo>
                  <a:pt x="6201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6527" y="6130290"/>
            <a:ext cx="226758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30"/>
              </a:lnSpc>
              <a:spcBef>
                <a:spcPts val="100"/>
              </a:spcBef>
              <a:tabLst>
                <a:tab pos="849630" algn="l"/>
              </a:tabLst>
            </a:pPr>
            <a:r>
              <a:rPr sz="2200" spc="-145" dirty="0">
                <a:latin typeface="Alfios"/>
                <a:cs typeface="Alfios"/>
              </a:rPr>
              <a:t>𝑛  </a:t>
            </a:r>
            <a:r>
              <a:rPr sz="3300" spc="-217" baseline="2525" dirty="0">
                <a:latin typeface="Alfios"/>
                <a:cs typeface="Alfios"/>
              </a:rPr>
              <a:t> </a:t>
            </a:r>
            <a:r>
              <a:rPr sz="3300" spc="277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	</a:t>
            </a:r>
            <a:r>
              <a:rPr sz="2200" spc="-275" dirty="0">
                <a:latin typeface="Alfios"/>
                <a:cs typeface="Alfios"/>
              </a:rPr>
              <a:t>𝑋</a:t>
            </a:r>
            <a:r>
              <a:rPr sz="2400" spc="-412" baseline="-15625" dirty="0">
                <a:latin typeface="Alfios"/>
                <a:cs typeface="Alfios"/>
              </a:rPr>
              <a:t>𝑖 </a:t>
            </a:r>
            <a:r>
              <a:rPr sz="2400" spc="270" baseline="34722" dirty="0">
                <a:latin typeface="Alfios"/>
                <a:cs typeface="Alfios"/>
              </a:rPr>
              <a:t>2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2200" spc="220" dirty="0">
                <a:latin typeface="Alfios"/>
                <a:cs typeface="Alfios"/>
              </a:rPr>
              <a:t>(</a:t>
            </a:r>
            <a:r>
              <a:rPr sz="3300" spc="682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</a:t>
            </a:r>
            <a:endParaRPr sz="2400" baseline="29513">
              <a:latin typeface="Alfios"/>
              <a:cs typeface="Alfios"/>
            </a:endParaRPr>
          </a:p>
          <a:p>
            <a:pPr marL="459740">
              <a:lnSpc>
                <a:spcPts val="1210"/>
              </a:lnSpc>
              <a:tabLst>
                <a:tab pos="1884045" algn="l"/>
              </a:tabLst>
            </a:pPr>
            <a:r>
              <a:rPr sz="1600" spc="25" dirty="0">
                <a:latin typeface="Alfios"/>
                <a:cs typeface="Alfios"/>
              </a:rPr>
              <a:t>𝑖=1	</a:t>
            </a:r>
            <a:r>
              <a:rPr sz="1600" spc="20" dirty="0">
                <a:latin typeface="Alfios"/>
                <a:cs typeface="Alfios"/>
              </a:rPr>
              <a:t>𝑖=1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12235" y="6130290"/>
            <a:ext cx="5473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45" dirty="0">
                <a:latin typeface="Alfios"/>
                <a:cs typeface="Alfios"/>
              </a:rPr>
              <a:t>𝑥</a:t>
            </a:r>
            <a:r>
              <a:rPr sz="2400" spc="-67" baseline="-15625" dirty="0">
                <a:latin typeface="Alfios"/>
                <a:cs typeface="Alfios"/>
              </a:rPr>
              <a:t>𝑖</a:t>
            </a:r>
            <a:r>
              <a:rPr sz="2200" spc="-45" dirty="0">
                <a:latin typeface="Alfios"/>
                <a:cs typeface="Alfios"/>
              </a:rPr>
              <a:t>)</a:t>
            </a:r>
            <a:r>
              <a:rPr sz="2400" spc="-67" baseline="22569" dirty="0">
                <a:latin typeface="Alfios"/>
                <a:cs typeface="Alfios"/>
              </a:rPr>
              <a:t>2</a:t>
            </a:r>
            <a:endParaRPr sz="2400" baseline="22569">
              <a:latin typeface="Alfios"/>
              <a:cs typeface="Alfio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21683" y="6173470"/>
            <a:ext cx="2772410" cy="337820"/>
          </a:xfrm>
          <a:custGeom>
            <a:avLst/>
            <a:gdLst/>
            <a:ahLst/>
            <a:cxnLst/>
            <a:rect l="l" t="t" r="r" b="b"/>
            <a:pathLst>
              <a:path w="2772409" h="337820">
                <a:moveTo>
                  <a:pt x="62230" y="0"/>
                </a:moveTo>
                <a:lnTo>
                  <a:pt x="0" y="0"/>
                </a:lnTo>
                <a:lnTo>
                  <a:pt x="0" y="11430"/>
                </a:lnTo>
                <a:lnTo>
                  <a:pt x="0" y="326390"/>
                </a:lnTo>
                <a:lnTo>
                  <a:pt x="0" y="337820"/>
                </a:lnTo>
                <a:lnTo>
                  <a:pt x="62230" y="337820"/>
                </a:lnTo>
                <a:lnTo>
                  <a:pt x="62230" y="326390"/>
                </a:lnTo>
                <a:lnTo>
                  <a:pt x="25400" y="326390"/>
                </a:lnTo>
                <a:lnTo>
                  <a:pt x="25400" y="11430"/>
                </a:lnTo>
                <a:lnTo>
                  <a:pt x="62230" y="11430"/>
                </a:lnTo>
                <a:lnTo>
                  <a:pt x="62230" y="0"/>
                </a:lnTo>
                <a:close/>
              </a:path>
              <a:path w="2772409" h="337820">
                <a:moveTo>
                  <a:pt x="2772029" y="0"/>
                </a:moveTo>
                <a:lnTo>
                  <a:pt x="2709799" y="0"/>
                </a:lnTo>
                <a:lnTo>
                  <a:pt x="2709799" y="11430"/>
                </a:lnTo>
                <a:lnTo>
                  <a:pt x="2746629" y="11430"/>
                </a:lnTo>
                <a:lnTo>
                  <a:pt x="2746629" y="326390"/>
                </a:lnTo>
                <a:lnTo>
                  <a:pt x="2709799" y="326390"/>
                </a:lnTo>
                <a:lnTo>
                  <a:pt x="2709799" y="337820"/>
                </a:lnTo>
                <a:lnTo>
                  <a:pt x="2772029" y="337820"/>
                </a:lnTo>
                <a:lnTo>
                  <a:pt x="2772029" y="326390"/>
                </a:lnTo>
                <a:lnTo>
                  <a:pt x="2772029" y="11430"/>
                </a:lnTo>
                <a:lnTo>
                  <a:pt x="2772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42664" y="6130290"/>
            <a:ext cx="251904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930"/>
              </a:lnSpc>
              <a:spcBef>
                <a:spcPts val="100"/>
              </a:spcBef>
              <a:tabLst>
                <a:tab pos="347345" algn="l"/>
                <a:tab pos="1146810" algn="l"/>
              </a:tabLst>
            </a:pPr>
            <a:r>
              <a:rPr sz="2200" spc="-130" dirty="0">
                <a:latin typeface="Alfios"/>
                <a:cs typeface="Alfios"/>
              </a:rPr>
              <a:t>∗	</a:t>
            </a:r>
            <a:r>
              <a:rPr sz="2200" spc="-145" dirty="0">
                <a:latin typeface="Alfios"/>
                <a:cs typeface="Alfios"/>
              </a:rPr>
              <a:t>𝑛  </a:t>
            </a:r>
            <a:r>
              <a:rPr sz="3300" spc="-217" baseline="2525" dirty="0">
                <a:latin typeface="Alfios"/>
                <a:cs typeface="Alfios"/>
              </a:rPr>
              <a:t> </a:t>
            </a:r>
            <a:r>
              <a:rPr sz="3300" spc="277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	</a:t>
            </a: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r>
              <a:rPr sz="2400" spc="-397" baseline="-15625" dirty="0">
                <a:latin typeface="Alfios"/>
                <a:cs typeface="Alfios"/>
              </a:rPr>
              <a:t> </a:t>
            </a:r>
            <a:r>
              <a:rPr sz="2400" spc="270" baseline="34722" dirty="0">
                <a:latin typeface="Alfios"/>
                <a:cs typeface="Alfios"/>
              </a:rPr>
              <a:t>2 </a:t>
            </a:r>
            <a:r>
              <a:rPr sz="2200" spc="450" dirty="0">
                <a:latin typeface="Alfios"/>
                <a:cs typeface="Alfios"/>
              </a:rPr>
              <a:t>− </a:t>
            </a:r>
            <a:r>
              <a:rPr sz="2200" spc="220" dirty="0">
                <a:latin typeface="Alfios"/>
                <a:cs typeface="Alfios"/>
              </a:rPr>
              <a:t>(</a:t>
            </a:r>
            <a:r>
              <a:rPr sz="3300" spc="644" baseline="2525" dirty="0">
                <a:latin typeface="Alfios"/>
                <a:cs typeface="Alfios"/>
              </a:rPr>
              <a:t> </a:t>
            </a:r>
            <a:r>
              <a:rPr sz="2400" spc="30" baseline="29513" dirty="0">
                <a:latin typeface="Alfios"/>
                <a:cs typeface="Alfios"/>
              </a:rPr>
              <a:t>𝑛</a:t>
            </a:r>
            <a:endParaRPr sz="2400" baseline="29513">
              <a:latin typeface="Alfios"/>
              <a:cs typeface="Alfios"/>
            </a:endParaRPr>
          </a:p>
          <a:p>
            <a:pPr marL="756920">
              <a:lnSpc>
                <a:spcPts val="1210"/>
              </a:lnSpc>
              <a:tabLst>
                <a:tab pos="2134870" algn="l"/>
              </a:tabLst>
            </a:pPr>
            <a:r>
              <a:rPr sz="1600" spc="25" dirty="0">
                <a:latin typeface="Alfios"/>
                <a:cs typeface="Alfios"/>
              </a:rPr>
              <a:t>𝑖=1	𝑖=1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9831" y="6130290"/>
            <a:ext cx="5232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455" dirty="0">
                <a:latin typeface="Alfios"/>
                <a:cs typeface="Alfios"/>
              </a:rPr>
              <a:t>𝑌</a:t>
            </a:r>
            <a:r>
              <a:rPr sz="2400" spc="-682" baseline="-15625" dirty="0">
                <a:latin typeface="Alfios"/>
                <a:cs typeface="Alfios"/>
              </a:rPr>
              <a:t>𝑖</a:t>
            </a:r>
            <a:r>
              <a:rPr sz="2400" spc="-434" baseline="-15625" dirty="0">
                <a:latin typeface="Alfios"/>
                <a:cs typeface="Alfios"/>
              </a:rPr>
              <a:t> </a:t>
            </a:r>
            <a:r>
              <a:rPr sz="2200" spc="200" dirty="0">
                <a:latin typeface="Alfios"/>
                <a:cs typeface="Alfios"/>
              </a:rPr>
              <a:t>)</a:t>
            </a:r>
            <a:r>
              <a:rPr sz="2400" spc="300" baseline="22569" dirty="0">
                <a:latin typeface="Alfios"/>
                <a:cs typeface="Alfios"/>
              </a:rPr>
              <a:t>2</a:t>
            </a:r>
            <a:endParaRPr sz="2400" baseline="22569">
              <a:latin typeface="Alfios"/>
              <a:cs typeface="Alfio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17892" y="5938291"/>
            <a:ext cx="6206490" cy="18415"/>
          </a:xfrm>
          <a:custGeom>
            <a:avLst/>
            <a:gdLst/>
            <a:ahLst/>
            <a:cxnLst/>
            <a:rect l="l" t="t" r="r" b="b"/>
            <a:pathLst>
              <a:path w="6206490" h="18414">
                <a:moveTo>
                  <a:pt x="6206426" y="0"/>
                </a:moveTo>
                <a:lnTo>
                  <a:pt x="0" y="0"/>
                </a:lnTo>
                <a:lnTo>
                  <a:pt x="0" y="18288"/>
                </a:lnTo>
                <a:lnTo>
                  <a:pt x="6206426" y="18288"/>
                </a:lnTo>
                <a:lnTo>
                  <a:pt x="6206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21" name="object 21"/>
          <p:cNvSpPr txBox="1"/>
          <p:nvPr/>
        </p:nvSpPr>
        <p:spPr>
          <a:xfrm>
            <a:off x="474218" y="4514595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0" dirty="0">
                <a:latin typeface="Alfios"/>
                <a:cs typeface="Alfios"/>
              </a:rPr>
              <a:t>𝑟</a:t>
            </a:r>
            <a:r>
              <a:rPr sz="1800" spc="-155" dirty="0">
                <a:latin typeface="Alfios"/>
                <a:cs typeface="Alfios"/>
              </a:rPr>
              <a:t> </a:t>
            </a:r>
            <a:r>
              <a:rPr sz="1800" spc="365" dirty="0">
                <a:latin typeface="Alfios"/>
                <a:cs typeface="Alfios"/>
              </a:rPr>
              <a:t>=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60423" y="4411345"/>
            <a:ext cx="787400" cy="212090"/>
          </a:xfrm>
          <a:custGeom>
            <a:avLst/>
            <a:gdLst/>
            <a:ahLst/>
            <a:cxnLst/>
            <a:rect l="l" t="t" r="r" b="b"/>
            <a:pathLst>
              <a:path w="787400" h="212089">
                <a:moveTo>
                  <a:pt x="719454" y="0"/>
                </a:moveTo>
                <a:lnTo>
                  <a:pt x="716407" y="8508"/>
                </a:lnTo>
                <a:lnTo>
                  <a:pt x="728674" y="13819"/>
                </a:lnTo>
                <a:lnTo>
                  <a:pt x="739203" y="21177"/>
                </a:lnTo>
                <a:lnTo>
                  <a:pt x="760569" y="55322"/>
                </a:lnTo>
                <a:lnTo>
                  <a:pt x="767588" y="104774"/>
                </a:lnTo>
                <a:lnTo>
                  <a:pt x="766802" y="123443"/>
                </a:lnTo>
                <a:lnTo>
                  <a:pt x="755014" y="169163"/>
                </a:lnTo>
                <a:lnTo>
                  <a:pt x="728833" y="197738"/>
                </a:lnTo>
                <a:lnTo>
                  <a:pt x="716788" y="203072"/>
                </a:lnTo>
                <a:lnTo>
                  <a:pt x="719454" y="211708"/>
                </a:lnTo>
                <a:lnTo>
                  <a:pt x="759852" y="187652"/>
                </a:lnTo>
                <a:lnTo>
                  <a:pt x="782573" y="143271"/>
                </a:lnTo>
                <a:lnTo>
                  <a:pt x="786891" y="105917"/>
                </a:lnTo>
                <a:lnTo>
                  <a:pt x="785816" y="86465"/>
                </a:lnTo>
                <a:lnTo>
                  <a:pt x="769493" y="37083"/>
                </a:lnTo>
                <a:lnTo>
                  <a:pt x="734792" y="5526"/>
                </a:lnTo>
                <a:lnTo>
                  <a:pt x="719454" y="0"/>
                </a:lnTo>
                <a:close/>
              </a:path>
              <a:path w="787400" h="212089">
                <a:moveTo>
                  <a:pt x="67437" y="0"/>
                </a:moveTo>
                <a:lnTo>
                  <a:pt x="27092" y="24056"/>
                </a:lnTo>
                <a:lnTo>
                  <a:pt x="4365" y="68500"/>
                </a:lnTo>
                <a:lnTo>
                  <a:pt x="0" y="105917"/>
                </a:lnTo>
                <a:lnTo>
                  <a:pt x="1075" y="125350"/>
                </a:lnTo>
                <a:lnTo>
                  <a:pt x="17399" y="174624"/>
                </a:lnTo>
                <a:lnTo>
                  <a:pt x="52081" y="206182"/>
                </a:lnTo>
                <a:lnTo>
                  <a:pt x="67437" y="211708"/>
                </a:lnTo>
                <a:lnTo>
                  <a:pt x="70231" y="203072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3" y="104774"/>
                </a:lnTo>
                <a:lnTo>
                  <a:pt x="20089" y="86703"/>
                </a:lnTo>
                <a:lnTo>
                  <a:pt x="31876" y="42036"/>
                </a:lnTo>
                <a:lnTo>
                  <a:pt x="58291" y="13819"/>
                </a:lnTo>
                <a:lnTo>
                  <a:pt x="70484" y="8508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97633" y="4341621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latin typeface="Alfios"/>
                <a:cs typeface="Alfios"/>
              </a:rPr>
              <a:t>𝑋</a:t>
            </a:r>
            <a:r>
              <a:rPr sz="1950" spc="-330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5" dirty="0">
                <a:latin typeface="Alfios"/>
                <a:cs typeface="Alfios"/>
              </a:rPr>
              <a:t>𝑋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0207" y="4341621"/>
            <a:ext cx="10204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lfios"/>
                <a:cs typeface="Alfios"/>
              </a:rPr>
              <a:t>∗ </a:t>
            </a:r>
            <a:r>
              <a:rPr sz="1800" spc="-185" dirty="0">
                <a:latin typeface="Alfios"/>
                <a:cs typeface="Alfios"/>
              </a:rPr>
              <a:t>(𝑌</a:t>
            </a:r>
            <a:r>
              <a:rPr sz="1950" spc="-277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95" dirty="0">
                <a:latin typeface="Alfios"/>
                <a:cs typeface="Alfios"/>
              </a:rPr>
              <a:t> </a:t>
            </a:r>
            <a:r>
              <a:rPr sz="1800" spc="80" dirty="0">
                <a:latin typeface="Alfios"/>
                <a:cs typeface="Alfios"/>
              </a:rPr>
              <a:t>𝑌)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8138" y="424789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20061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45844" y="4459732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2373" y="4741671"/>
            <a:ext cx="1543685" cy="284480"/>
          </a:xfrm>
          <a:custGeom>
            <a:avLst/>
            <a:gdLst/>
            <a:ahLst/>
            <a:cxnLst/>
            <a:rect l="l" t="t" r="r" b="b"/>
            <a:pathLst>
              <a:path w="1543685" h="284479">
                <a:moveTo>
                  <a:pt x="700112" y="48514"/>
                </a:moveTo>
                <a:lnTo>
                  <a:pt x="697064" y="40005"/>
                </a:lnTo>
                <a:lnTo>
                  <a:pt x="681723" y="45542"/>
                </a:lnTo>
                <a:lnTo>
                  <a:pt x="668274" y="53555"/>
                </a:lnTo>
                <a:lnTo>
                  <a:pt x="639432" y="92049"/>
                </a:lnTo>
                <a:lnTo>
                  <a:pt x="629627" y="145923"/>
                </a:lnTo>
                <a:lnTo>
                  <a:pt x="630694" y="165366"/>
                </a:lnTo>
                <a:lnTo>
                  <a:pt x="647026" y="214630"/>
                </a:lnTo>
                <a:lnTo>
                  <a:pt x="681697" y="246189"/>
                </a:lnTo>
                <a:lnTo>
                  <a:pt x="697064" y="251714"/>
                </a:lnTo>
                <a:lnTo>
                  <a:pt x="699858" y="243078"/>
                </a:lnTo>
                <a:lnTo>
                  <a:pt x="687755" y="237744"/>
                </a:lnTo>
                <a:lnTo>
                  <a:pt x="677341" y="230314"/>
                </a:lnTo>
                <a:lnTo>
                  <a:pt x="655993" y="195656"/>
                </a:lnTo>
                <a:lnTo>
                  <a:pt x="648931" y="144780"/>
                </a:lnTo>
                <a:lnTo>
                  <a:pt x="649706" y="126720"/>
                </a:lnTo>
                <a:lnTo>
                  <a:pt x="661504" y="82042"/>
                </a:lnTo>
                <a:lnTo>
                  <a:pt x="687908" y="53835"/>
                </a:lnTo>
                <a:lnTo>
                  <a:pt x="700112" y="48514"/>
                </a:lnTo>
                <a:close/>
              </a:path>
              <a:path w="1543685" h="284479">
                <a:moveTo>
                  <a:pt x="1416519" y="145923"/>
                </a:moveTo>
                <a:lnTo>
                  <a:pt x="1406766" y="92049"/>
                </a:lnTo>
                <a:lnTo>
                  <a:pt x="1377861" y="53555"/>
                </a:lnTo>
                <a:lnTo>
                  <a:pt x="1349082" y="40005"/>
                </a:lnTo>
                <a:lnTo>
                  <a:pt x="1346034" y="48514"/>
                </a:lnTo>
                <a:lnTo>
                  <a:pt x="1358290" y="53835"/>
                </a:lnTo>
                <a:lnTo>
                  <a:pt x="1368831" y="61188"/>
                </a:lnTo>
                <a:lnTo>
                  <a:pt x="1390192" y="95338"/>
                </a:lnTo>
                <a:lnTo>
                  <a:pt x="1397215" y="144780"/>
                </a:lnTo>
                <a:lnTo>
                  <a:pt x="1396428" y="163449"/>
                </a:lnTo>
                <a:lnTo>
                  <a:pt x="1384642" y="209169"/>
                </a:lnTo>
                <a:lnTo>
                  <a:pt x="1358455" y="237744"/>
                </a:lnTo>
                <a:lnTo>
                  <a:pt x="1346415" y="243078"/>
                </a:lnTo>
                <a:lnTo>
                  <a:pt x="1349082" y="251714"/>
                </a:lnTo>
                <a:lnTo>
                  <a:pt x="1389468" y="227660"/>
                </a:lnTo>
                <a:lnTo>
                  <a:pt x="1412201" y="183286"/>
                </a:lnTo>
                <a:lnTo>
                  <a:pt x="1415440" y="165366"/>
                </a:lnTo>
                <a:lnTo>
                  <a:pt x="1416519" y="145923"/>
                </a:lnTo>
                <a:close/>
              </a:path>
              <a:path w="1543685" h="284479">
                <a:moveTo>
                  <a:pt x="1543646" y="127"/>
                </a:moveTo>
                <a:lnTo>
                  <a:pt x="142976" y="0"/>
                </a:lnTo>
                <a:lnTo>
                  <a:pt x="75222" y="254000"/>
                </a:lnTo>
                <a:lnTo>
                  <a:pt x="36601" y="167767"/>
                </a:lnTo>
                <a:lnTo>
                  <a:pt x="0" y="184531"/>
                </a:lnTo>
                <a:lnTo>
                  <a:pt x="3454" y="192913"/>
                </a:lnTo>
                <a:lnTo>
                  <a:pt x="22313" y="184531"/>
                </a:lnTo>
                <a:lnTo>
                  <a:pt x="68529" y="283972"/>
                </a:lnTo>
                <a:lnTo>
                  <a:pt x="79362" y="283972"/>
                </a:lnTo>
                <a:lnTo>
                  <a:pt x="151904" y="14859"/>
                </a:lnTo>
                <a:lnTo>
                  <a:pt x="174231" y="14859"/>
                </a:lnTo>
                <a:lnTo>
                  <a:pt x="174231" y="14605"/>
                </a:lnTo>
                <a:lnTo>
                  <a:pt x="1543646" y="14605"/>
                </a:lnTo>
                <a:lnTo>
                  <a:pt x="1543646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69211" y="4711954"/>
            <a:ext cx="70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latin typeface="Alfios"/>
                <a:cs typeface="Alfios"/>
              </a:rPr>
              <a:t>𝑋</a:t>
            </a:r>
            <a:r>
              <a:rPr sz="1950" spc="-330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5" dirty="0">
                <a:latin typeface="Alfios"/>
                <a:cs typeface="Alfios"/>
              </a:rPr>
              <a:t>𝑋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0477" y="462508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18518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8183" y="4837683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01494" y="4643373"/>
            <a:ext cx="34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00" spc="150" dirty="0">
                <a:latin typeface="Alfios"/>
                <a:cs typeface="Alfios"/>
              </a:rPr>
              <a:t>2</a:t>
            </a:r>
            <a:r>
              <a:rPr sz="1300" spc="90" dirty="0">
                <a:latin typeface="Alfios"/>
                <a:cs typeface="Alfios"/>
              </a:rPr>
              <a:t> </a:t>
            </a:r>
            <a:r>
              <a:rPr sz="2700" spc="-165" baseline="-16975" dirty="0">
                <a:latin typeface="Alfios"/>
                <a:cs typeface="Alfios"/>
              </a:rPr>
              <a:t>∗</a:t>
            </a:r>
            <a:endParaRPr sz="2700" baseline="-16975">
              <a:latin typeface="Alfios"/>
              <a:cs typeface="Alfio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62554" y="4741671"/>
            <a:ext cx="1497965" cy="284480"/>
          </a:xfrm>
          <a:custGeom>
            <a:avLst/>
            <a:gdLst/>
            <a:ahLst/>
            <a:cxnLst/>
            <a:rect l="l" t="t" r="r" b="b"/>
            <a:pathLst>
              <a:path w="1497964" h="284479">
                <a:moveTo>
                  <a:pt x="1497965" y="126"/>
                </a:moveTo>
                <a:lnTo>
                  <a:pt x="143001" y="0"/>
                </a:lnTo>
                <a:lnTo>
                  <a:pt x="75311" y="254000"/>
                </a:lnTo>
                <a:lnTo>
                  <a:pt x="36702" y="167766"/>
                </a:lnTo>
                <a:lnTo>
                  <a:pt x="0" y="184530"/>
                </a:lnTo>
                <a:lnTo>
                  <a:pt x="3428" y="192912"/>
                </a:lnTo>
                <a:lnTo>
                  <a:pt x="22351" y="184530"/>
                </a:lnTo>
                <a:lnTo>
                  <a:pt x="68580" y="283971"/>
                </a:lnTo>
                <a:lnTo>
                  <a:pt x="79375" y="283971"/>
                </a:lnTo>
                <a:lnTo>
                  <a:pt x="151892" y="14858"/>
                </a:lnTo>
                <a:lnTo>
                  <a:pt x="174244" y="14858"/>
                </a:lnTo>
                <a:lnTo>
                  <a:pt x="174244" y="14604"/>
                </a:lnTo>
                <a:lnTo>
                  <a:pt x="1497965" y="14604"/>
                </a:lnTo>
                <a:lnTo>
                  <a:pt x="1497965" y="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34182" y="4711954"/>
            <a:ext cx="955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Alfios"/>
                <a:cs typeface="Alfios"/>
              </a:rPr>
              <a:t>(𝑌</a:t>
            </a:r>
            <a:r>
              <a:rPr sz="1950" spc="-277" baseline="-14957" dirty="0">
                <a:latin typeface="Alfios"/>
                <a:cs typeface="Alfios"/>
              </a:rPr>
              <a:t>𝑖 </a:t>
            </a:r>
            <a:r>
              <a:rPr sz="1800" spc="365" dirty="0">
                <a:latin typeface="Alfios"/>
                <a:cs typeface="Alfios"/>
              </a:rPr>
              <a:t>−</a:t>
            </a:r>
            <a:r>
              <a:rPr sz="1800" spc="-160" dirty="0">
                <a:latin typeface="Alfios"/>
                <a:cs typeface="Alfios"/>
              </a:rPr>
              <a:t> </a:t>
            </a:r>
            <a:r>
              <a:rPr sz="1800" spc="105" dirty="0">
                <a:latin typeface="Alfios"/>
                <a:cs typeface="Alfios"/>
              </a:rPr>
              <a:t>𝑌)</a:t>
            </a:r>
            <a:r>
              <a:rPr sz="1950" spc="157" baseline="23504" dirty="0">
                <a:latin typeface="Alfios"/>
                <a:cs typeface="Alfios"/>
              </a:rPr>
              <a:t>2</a:t>
            </a:r>
            <a:endParaRPr sz="1950" baseline="23504">
              <a:latin typeface="Alfios"/>
              <a:cs typeface="Alfio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0698" y="4625085"/>
            <a:ext cx="34734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237" baseline="-18518" dirty="0">
                <a:latin typeface="Alfios"/>
                <a:cs typeface="Alfios"/>
              </a:rPr>
              <a:t> </a:t>
            </a:r>
            <a:r>
              <a:rPr sz="1300" spc="20" dirty="0">
                <a:latin typeface="Alfios"/>
                <a:cs typeface="Alfios"/>
              </a:rPr>
              <a:t>𝑛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78404" y="4837683"/>
            <a:ext cx="3073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45" dirty="0">
                <a:latin typeface="Alfios"/>
                <a:cs typeface="Alfios"/>
              </a:rPr>
              <a:t>𝑖</a:t>
            </a:r>
            <a:r>
              <a:rPr sz="1300" spc="245" dirty="0">
                <a:latin typeface="Alfios"/>
                <a:cs typeface="Alfios"/>
              </a:rPr>
              <a:t>=</a:t>
            </a:r>
            <a:r>
              <a:rPr sz="1300" spc="150" dirty="0">
                <a:latin typeface="Alfios"/>
                <a:cs typeface="Alfios"/>
              </a:rPr>
              <a:t>1</a:t>
            </a:r>
            <a:endParaRPr sz="1300">
              <a:latin typeface="Alfios"/>
              <a:cs typeface="Alfio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8461" y="4683125"/>
            <a:ext cx="3262629" cy="14604"/>
          </a:xfrm>
          <a:custGeom>
            <a:avLst/>
            <a:gdLst/>
            <a:ahLst/>
            <a:cxnLst/>
            <a:rect l="l" t="t" r="r" b="b"/>
            <a:pathLst>
              <a:path w="3262629" h="14604">
                <a:moveTo>
                  <a:pt x="3262058" y="0"/>
                </a:moveTo>
                <a:lnTo>
                  <a:pt x="0" y="0"/>
                </a:lnTo>
                <a:lnTo>
                  <a:pt x="0" y="14477"/>
                </a:lnTo>
                <a:lnTo>
                  <a:pt x="3262058" y="14477"/>
                </a:lnTo>
                <a:lnTo>
                  <a:pt x="326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7503921" y="5146040"/>
            <a:ext cx="1023619" cy="817880"/>
            <a:chOff x="7503921" y="5146040"/>
            <a:chExt cx="1023619" cy="817880"/>
          </a:xfrm>
        </p:grpSpPr>
        <p:sp>
          <p:nvSpPr>
            <p:cNvPr id="38" name="object 38"/>
            <p:cNvSpPr/>
            <p:nvPr/>
          </p:nvSpPr>
          <p:spPr>
            <a:xfrm>
              <a:off x="7510271" y="5152390"/>
              <a:ext cx="1010919" cy="805180"/>
            </a:xfrm>
            <a:custGeom>
              <a:avLst/>
              <a:gdLst/>
              <a:ahLst/>
              <a:cxnLst/>
              <a:rect l="l" t="t" r="r" b="b"/>
              <a:pathLst>
                <a:path w="1010920" h="805179">
                  <a:moveTo>
                    <a:pt x="844676" y="0"/>
                  </a:moveTo>
                  <a:lnTo>
                    <a:pt x="195325" y="387223"/>
                  </a:lnTo>
                  <a:lnTo>
                    <a:pt x="112395" y="248031"/>
                  </a:lnTo>
                  <a:lnTo>
                    <a:pt x="0" y="692327"/>
                  </a:lnTo>
                  <a:lnTo>
                    <a:pt x="444246" y="804659"/>
                  </a:lnTo>
                  <a:lnTo>
                    <a:pt x="361314" y="665505"/>
                  </a:lnTo>
                  <a:lnTo>
                    <a:pt x="1010666" y="278257"/>
                  </a:lnTo>
                  <a:lnTo>
                    <a:pt x="844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10271" y="5152390"/>
              <a:ext cx="1010919" cy="805180"/>
            </a:xfrm>
            <a:custGeom>
              <a:avLst/>
              <a:gdLst/>
              <a:ahLst/>
              <a:cxnLst/>
              <a:rect l="l" t="t" r="r" b="b"/>
              <a:pathLst>
                <a:path w="1010920" h="805179">
                  <a:moveTo>
                    <a:pt x="1010666" y="278257"/>
                  </a:moveTo>
                  <a:lnTo>
                    <a:pt x="361314" y="665505"/>
                  </a:lnTo>
                  <a:lnTo>
                    <a:pt x="444246" y="804659"/>
                  </a:lnTo>
                  <a:lnTo>
                    <a:pt x="0" y="692327"/>
                  </a:lnTo>
                  <a:lnTo>
                    <a:pt x="112395" y="248031"/>
                  </a:lnTo>
                  <a:lnTo>
                    <a:pt x="195325" y="387223"/>
                  </a:lnTo>
                  <a:lnTo>
                    <a:pt x="844676" y="0"/>
                  </a:lnTo>
                  <a:lnTo>
                    <a:pt x="1010666" y="27825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4968339" y="2437752"/>
            <a:ext cx="3558038" cy="1935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243330"/>
            <a:ext cx="6179820" cy="53289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marR="5080" indent="-274320" algn="just">
              <a:lnSpc>
                <a:spcPts val="2160"/>
              </a:lnSpc>
              <a:spcBef>
                <a:spcPts val="37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10" dirty="0">
                <a:latin typeface="Times New Roman"/>
                <a:cs typeface="Times New Roman"/>
              </a:rPr>
              <a:t>positiva </a:t>
            </a:r>
            <a:r>
              <a:rPr sz="2000" spc="-60" dirty="0">
                <a:latin typeface="Times New Roman"/>
                <a:cs typeface="Times New Roman"/>
              </a:rPr>
              <a:t>perfecta. </a:t>
            </a:r>
            <a:r>
              <a:rPr sz="2000" spc="-140" dirty="0">
                <a:latin typeface="Times New Roman"/>
                <a:cs typeface="Times New Roman"/>
              </a:rPr>
              <a:t>El índice  </a:t>
            </a:r>
            <a:r>
              <a:rPr sz="2000" spc="-110" dirty="0">
                <a:latin typeface="Times New Roman"/>
                <a:cs typeface="Times New Roman"/>
              </a:rPr>
              <a:t>indica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95" dirty="0">
                <a:latin typeface="Times New Roman"/>
                <a:cs typeface="Times New Roman"/>
              </a:rPr>
              <a:t>dependencia </a:t>
            </a:r>
            <a:r>
              <a:rPr sz="2000" spc="-55" dirty="0">
                <a:latin typeface="Times New Roman"/>
                <a:cs typeface="Times New Roman"/>
              </a:rPr>
              <a:t>total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105" dirty="0">
                <a:latin typeface="Times New Roman"/>
                <a:cs typeface="Times New Roman"/>
              </a:rPr>
              <a:t>denominada </a:t>
            </a:r>
            <a:r>
              <a:rPr sz="2000" i="1" spc="-204" dirty="0">
                <a:latin typeface="Times New Roman"/>
                <a:cs typeface="Times New Roman"/>
              </a:rPr>
              <a:t>relación </a:t>
            </a:r>
            <a:r>
              <a:rPr sz="2000" i="1" spc="-165" dirty="0">
                <a:latin typeface="Times New Roman"/>
                <a:cs typeface="Times New Roman"/>
              </a:rPr>
              <a:t>directa</a:t>
            </a:r>
            <a:r>
              <a:rPr sz="2000" spc="-165" dirty="0">
                <a:latin typeface="Times New Roman"/>
                <a:cs typeface="Times New Roman"/>
              </a:rPr>
              <a:t>: </a:t>
            </a:r>
            <a:r>
              <a:rPr sz="2000" spc="-105" dirty="0">
                <a:latin typeface="Times New Roman"/>
                <a:cs typeface="Times New Roman"/>
              </a:rPr>
              <a:t>cuando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ellas </a:t>
            </a:r>
            <a:r>
              <a:rPr sz="2000" spc="-80" dirty="0">
                <a:latin typeface="Times New Roman"/>
                <a:cs typeface="Times New Roman"/>
              </a:rPr>
              <a:t>aumenta,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50" dirty="0">
                <a:latin typeface="Times New Roman"/>
                <a:cs typeface="Times New Roman"/>
              </a:rPr>
              <a:t>otra 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85" dirty="0">
                <a:latin typeface="Times New Roman"/>
                <a:cs typeface="Times New Roman"/>
              </a:rPr>
              <a:t>lo </a:t>
            </a:r>
            <a:r>
              <a:rPr sz="2000" spc="-120" dirty="0">
                <a:latin typeface="Times New Roman"/>
                <a:cs typeface="Times New Roman"/>
              </a:rPr>
              <a:t>hace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70" dirty="0">
                <a:latin typeface="Times New Roman"/>
                <a:cs typeface="Times New Roman"/>
              </a:rPr>
              <a:t>proporción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constante.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265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spc="-85" dirty="0">
                <a:latin typeface="Times New Roman"/>
                <a:cs typeface="Times New Roman"/>
              </a:rPr>
              <a:t>0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spc="-5" dirty="0">
                <a:latin typeface="Times New Roman"/>
                <a:cs typeface="Times New Roman"/>
              </a:rPr>
              <a:t>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positiva.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spc="-70" dirty="0">
                <a:latin typeface="Times New Roman"/>
                <a:cs typeface="Times New Roman"/>
              </a:rPr>
              <a:t>-1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&lt; </a:t>
            </a:r>
            <a:r>
              <a:rPr sz="2000" spc="-5" dirty="0">
                <a:latin typeface="Times New Roman"/>
                <a:cs typeface="Times New Roman"/>
              </a:rPr>
              <a:t>0,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negativa.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D24717"/>
              </a:buClr>
              <a:buFont typeface="Arial"/>
              <a:buChar char=""/>
            </a:pPr>
            <a:endParaRPr sz="29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216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20" dirty="0">
                <a:latin typeface="Times New Roman"/>
                <a:cs typeface="Times New Roman"/>
              </a:rPr>
              <a:t>-1,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20" dirty="0">
                <a:latin typeface="Times New Roman"/>
                <a:cs typeface="Times New Roman"/>
              </a:rPr>
              <a:t>negativa </a:t>
            </a:r>
            <a:r>
              <a:rPr sz="2000" spc="-60" dirty="0">
                <a:latin typeface="Times New Roman"/>
                <a:cs typeface="Times New Roman"/>
              </a:rPr>
              <a:t>perfecta. </a:t>
            </a:r>
            <a:r>
              <a:rPr sz="2000" spc="-140" dirty="0">
                <a:latin typeface="Times New Roman"/>
                <a:cs typeface="Times New Roman"/>
              </a:rPr>
              <a:t>El índice  </a:t>
            </a:r>
            <a:r>
              <a:rPr sz="2000" spc="-110" dirty="0">
                <a:latin typeface="Times New Roman"/>
                <a:cs typeface="Times New Roman"/>
              </a:rPr>
              <a:t>indica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95" dirty="0">
                <a:latin typeface="Times New Roman"/>
                <a:cs typeface="Times New Roman"/>
              </a:rPr>
              <a:t>dependencia </a:t>
            </a:r>
            <a:r>
              <a:rPr sz="2000" spc="-55" dirty="0">
                <a:latin typeface="Times New Roman"/>
                <a:cs typeface="Times New Roman"/>
              </a:rPr>
              <a:t>total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170" dirty="0">
                <a:latin typeface="Times New Roman"/>
                <a:cs typeface="Times New Roman"/>
              </a:rPr>
              <a:t>llamada</a:t>
            </a:r>
            <a:r>
              <a:rPr sz="2000" i="1" spc="-170" dirty="0">
                <a:latin typeface="Times New Roman"/>
                <a:cs typeface="Times New Roman"/>
              </a:rPr>
              <a:t>relación</a:t>
            </a:r>
            <a:r>
              <a:rPr sz="2000" i="1" spc="160" dirty="0">
                <a:latin typeface="Times New Roman"/>
                <a:cs typeface="Times New Roman"/>
              </a:rPr>
              <a:t> </a:t>
            </a:r>
            <a:r>
              <a:rPr sz="2000" i="1" spc="-185" dirty="0">
                <a:latin typeface="Times New Roman"/>
                <a:cs typeface="Times New Roman"/>
              </a:rPr>
              <a:t>inversa</a:t>
            </a:r>
            <a:r>
              <a:rPr sz="2000" spc="-185" dirty="0">
                <a:latin typeface="Times New Roman"/>
                <a:cs typeface="Times New Roman"/>
              </a:rPr>
              <a:t>: </a:t>
            </a:r>
            <a:r>
              <a:rPr sz="2000" spc="-105" dirty="0">
                <a:latin typeface="Times New Roman"/>
                <a:cs typeface="Times New Roman"/>
              </a:rPr>
              <a:t>cuando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ellas </a:t>
            </a:r>
            <a:r>
              <a:rPr sz="2000" spc="-80" dirty="0">
                <a:latin typeface="Times New Roman"/>
                <a:cs typeface="Times New Roman"/>
              </a:rPr>
              <a:t>aumenta,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50" dirty="0">
                <a:latin typeface="Times New Roman"/>
                <a:cs typeface="Times New Roman"/>
              </a:rPr>
              <a:t>otra  </a:t>
            </a:r>
            <a:r>
              <a:rPr sz="2000" spc="-114" dirty="0">
                <a:latin typeface="Times New Roman"/>
                <a:cs typeface="Times New Roman"/>
              </a:rPr>
              <a:t>disminuye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70" dirty="0">
                <a:latin typeface="Times New Roman"/>
                <a:cs typeface="Times New Roman"/>
              </a:rPr>
              <a:t>proporción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constante.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ts val="216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0" dirty="0">
                <a:latin typeface="Times New Roman"/>
                <a:cs typeface="Times New Roman"/>
              </a:rPr>
              <a:t>Si </a:t>
            </a:r>
            <a:r>
              <a:rPr sz="2000" i="1" spc="-220" dirty="0">
                <a:latin typeface="Times New Roman"/>
                <a:cs typeface="Times New Roman"/>
              </a:rPr>
              <a:t>r </a:t>
            </a:r>
            <a:r>
              <a:rPr sz="2000" spc="2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0,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75" dirty="0">
                <a:latin typeface="Times New Roman"/>
                <a:cs typeface="Times New Roman"/>
              </a:rPr>
              <a:t>lineal. </a:t>
            </a:r>
            <a:r>
              <a:rPr sz="2000" spc="-90" dirty="0">
                <a:latin typeface="Times New Roman"/>
                <a:cs typeface="Times New Roman"/>
              </a:rPr>
              <a:t>Pero </a:t>
            </a:r>
            <a:r>
              <a:rPr sz="2000" spc="-80" dirty="0">
                <a:latin typeface="Times New Roman"/>
                <a:cs typeface="Times New Roman"/>
              </a:rPr>
              <a:t>esto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110" dirty="0">
                <a:latin typeface="Times New Roman"/>
                <a:cs typeface="Times New Roman"/>
              </a:rPr>
              <a:t>necesariamente  implica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4" dirty="0">
                <a:latin typeface="Times New Roman"/>
                <a:cs typeface="Times New Roman"/>
              </a:rPr>
              <a:t>variables </a:t>
            </a:r>
            <a:r>
              <a:rPr sz="2000" spc="-110" dirty="0">
                <a:latin typeface="Times New Roman"/>
                <a:cs typeface="Times New Roman"/>
              </a:rPr>
              <a:t>son </a:t>
            </a:r>
            <a:r>
              <a:rPr sz="2000" spc="-75" dirty="0">
                <a:latin typeface="Times New Roman"/>
                <a:cs typeface="Times New Roman"/>
              </a:rPr>
              <a:t>independientes: </a:t>
            </a:r>
            <a:r>
              <a:rPr sz="2000" spc="-85" dirty="0">
                <a:latin typeface="Times New Roman"/>
                <a:cs typeface="Times New Roman"/>
              </a:rPr>
              <a:t>pueden </a:t>
            </a:r>
            <a:r>
              <a:rPr sz="2000" spc="-70" dirty="0">
                <a:latin typeface="Times New Roman"/>
                <a:cs typeface="Times New Roman"/>
              </a:rPr>
              <a:t>existir  </a:t>
            </a:r>
            <a:r>
              <a:rPr sz="2000" spc="-114" dirty="0">
                <a:latin typeface="Times New Roman"/>
                <a:cs typeface="Times New Roman"/>
              </a:rPr>
              <a:t>todavía </a:t>
            </a:r>
            <a:r>
              <a:rPr sz="2000" spc="-95" dirty="0">
                <a:latin typeface="Times New Roman"/>
                <a:cs typeface="Times New Roman"/>
              </a:rPr>
              <a:t>relaciones </a:t>
            </a:r>
            <a:r>
              <a:rPr sz="2000" spc="-85" dirty="0">
                <a:latin typeface="Times New Roman"/>
                <a:cs typeface="Times New Roman"/>
              </a:rPr>
              <a:t>no </a:t>
            </a:r>
            <a:r>
              <a:rPr sz="2000" spc="-105" dirty="0">
                <a:latin typeface="Times New Roman"/>
                <a:cs typeface="Times New Roman"/>
              </a:rPr>
              <a:t>lineales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variables.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1814" y="319024"/>
            <a:ext cx="435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7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7175844" y="1444431"/>
            <a:ext cx="1451686" cy="2303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8840" y="4653178"/>
            <a:ext cx="1521223" cy="171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380351" y="2835419"/>
            <a:ext cx="1440179" cy="119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173" y="2808513"/>
            <a:ext cx="1470759" cy="1208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1775" y="2801898"/>
            <a:ext cx="1498187" cy="12285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2090" y="2822551"/>
            <a:ext cx="1419507" cy="1215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042" y="5194565"/>
            <a:ext cx="1627418" cy="13307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51810" y="1447546"/>
            <a:ext cx="2769870" cy="949325"/>
            <a:chOff x="3051810" y="1447546"/>
            <a:chExt cx="2769870" cy="949325"/>
          </a:xfrm>
        </p:grpSpPr>
        <p:sp>
          <p:nvSpPr>
            <p:cNvPr id="9" name="object 9"/>
            <p:cNvSpPr/>
            <p:nvPr/>
          </p:nvSpPr>
          <p:spPr>
            <a:xfrm>
              <a:off x="3058160" y="1453896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2600705" y="0"/>
                  </a:moveTo>
                  <a:lnTo>
                    <a:pt x="156082" y="0"/>
                  </a:lnTo>
                  <a:lnTo>
                    <a:pt x="106736" y="7953"/>
                  </a:lnTo>
                  <a:lnTo>
                    <a:pt x="63889" y="30097"/>
                  </a:lnTo>
                  <a:lnTo>
                    <a:pt x="30106" y="63861"/>
                  </a:lnTo>
                  <a:lnTo>
                    <a:pt x="7954" y="106671"/>
                  </a:lnTo>
                  <a:lnTo>
                    <a:pt x="0" y="155955"/>
                  </a:lnTo>
                  <a:lnTo>
                    <a:pt x="0" y="780033"/>
                  </a:lnTo>
                  <a:lnTo>
                    <a:pt x="7954" y="829380"/>
                  </a:lnTo>
                  <a:lnTo>
                    <a:pt x="30106" y="872227"/>
                  </a:lnTo>
                  <a:lnTo>
                    <a:pt x="63889" y="906010"/>
                  </a:lnTo>
                  <a:lnTo>
                    <a:pt x="106736" y="928162"/>
                  </a:lnTo>
                  <a:lnTo>
                    <a:pt x="156082" y="936116"/>
                  </a:lnTo>
                  <a:lnTo>
                    <a:pt x="2600705" y="936116"/>
                  </a:lnTo>
                  <a:lnTo>
                    <a:pt x="2649990" y="928162"/>
                  </a:lnTo>
                  <a:lnTo>
                    <a:pt x="2692800" y="906010"/>
                  </a:lnTo>
                  <a:lnTo>
                    <a:pt x="2726564" y="872227"/>
                  </a:lnTo>
                  <a:lnTo>
                    <a:pt x="2748708" y="829380"/>
                  </a:lnTo>
                  <a:lnTo>
                    <a:pt x="2756662" y="780033"/>
                  </a:lnTo>
                  <a:lnTo>
                    <a:pt x="2756662" y="155955"/>
                  </a:lnTo>
                  <a:lnTo>
                    <a:pt x="2748708" y="106671"/>
                  </a:lnTo>
                  <a:lnTo>
                    <a:pt x="2726564" y="63861"/>
                  </a:lnTo>
                  <a:lnTo>
                    <a:pt x="2692800" y="30097"/>
                  </a:lnTo>
                  <a:lnTo>
                    <a:pt x="2649990" y="7953"/>
                  </a:lnTo>
                  <a:lnTo>
                    <a:pt x="260070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8160" y="1453896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0" y="155955"/>
                  </a:moveTo>
                  <a:lnTo>
                    <a:pt x="7954" y="106671"/>
                  </a:lnTo>
                  <a:lnTo>
                    <a:pt x="30106" y="63861"/>
                  </a:lnTo>
                  <a:lnTo>
                    <a:pt x="63889" y="30097"/>
                  </a:lnTo>
                  <a:lnTo>
                    <a:pt x="106736" y="7953"/>
                  </a:lnTo>
                  <a:lnTo>
                    <a:pt x="156082" y="0"/>
                  </a:lnTo>
                  <a:lnTo>
                    <a:pt x="2600705" y="0"/>
                  </a:lnTo>
                  <a:lnTo>
                    <a:pt x="2649990" y="7953"/>
                  </a:lnTo>
                  <a:lnTo>
                    <a:pt x="2692800" y="30097"/>
                  </a:lnTo>
                  <a:lnTo>
                    <a:pt x="2726564" y="63861"/>
                  </a:lnTo>
                  <a:lnTo>
                    <a:pt x="2748708" y="106671"/>
                  </a:lnTo>
                  <a:lnTo>
                    <a:pt x="2756662" y="155955"/>
                  </a:lnTo>
                  <a:lnTo>
                    <a:pt x="2756662" y="780033"/>
                  </a:lnTo>
                  <a:lnTo>
                    <a:pt x="2748708" y="829380"/>
                  </a:lnTo>
                  <a:lnTo>
                    <a:pt x="2726564" y="872227"/>
                  </a:lnTo>
                  <a:lnTo>
                    <a:pt x="2692800" y="906010"/>
                  </a:lnTo>
                  <a:lnTo>
                    <a:pt x="2649990" y="928162"/>
                  </a:lnTo>
                  <a:lnTo>
                    <a:pt x="2600705" y="936116"/>
                  </a:lnTo>
                  <a:lnTo>
                    <a:pt x="156082" y="936116"/>
                  </a:lnTo>
                  <a:lnTo>
                    <a:pt x="106736" y="928162"/>
                  </a:lnTo>
                  <a:lnTo>
                    <a:pt x="63889" y="906010"/>
                  </a:lnTo>
                  <a:lnTo>
                    <a:pt x="30106" y="872227"/>
                  </a:lnTo>
                  <a:lnTo>
                    <a:pt x="7954" y="829380"/>
                  </a:lnTo>
                  <a:lnTo>
                    <a:pt x="0" y="780033"/>
                  </a:lnTo>
                  <a:lnTo>
                    <a:pt x="0" y="155955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7326" y="1602994"/>
            <a:ext cx="1880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4840" marR="5080" indent="-612775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Correlación </a:t>
            </a: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negativa </a:t>
            </a:r>
            <a:r>
              <a:rPr sz="1800" spc="-150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1800" spc="-95" dirty="0">
                <a:solidFill>
                  <a:srgbClr val="FFFFFF"/>
                </a:solidFill>
                <a:latin typeface="Times New Roman"/>
                <a:cs typeface="Times New Roman"/>
              </a:rPr>
              <a:t>positiva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7393" y="5366511"/>
            <a:ext cx="2769870" cy="949325"/>
            <a:chOff x="377393" y="5366511"/>
            <a:chExt cx="2769870" cy="949325"/>
          </a:xfrm>
        </p:grpSpPr>
        <p:sp>
          <p:nvSpPr>
            <p:cNvPr id="13" name="object 13"/>
            <p:cNvSpPr/>
            <p:nvPr/>
          </p:nvSpPr>
          <p:spPr>
            <a:xfrm>
              <a:off x="383743" y="5372861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2600629" y="0"/>
                  </a:moveTo>
                  <a:lnTo>
                    <a:pt x="156019" y="0"/>
                  </a:lnTo>
                  <a:lnTo>
                    <a:pt x="106704" y="7953"/>
                  </a:lnTo>
                  <a:lnTo>
                    <a:pt x="63875" y="30097"/>
                  </a:lnTo>
                  <a:lnTo>
                    <a:pt x="30102" y="63861"/>
                  </a:lnTo>
                  <a:lnTo>
                    <a:pt x="7953" y="106671"/>
                  </a:lnTo>
                  <a:lnTo>
                    <a:pt x="0" y="155956"/>
                  </a:lnTo>
                  <a:lnTo>
                    <a:pt x="0" y="780084"/>
                  </a:lnTo>
                  <a:lnTo>
                    <a:pt x="7953" y="829399"/>
                  </a:lnTo>
                  <a:lnTo>
                    <a:pt x="30102" y="872228"/>
                  </a:lnTo>
                  <a:lnTo>
                    <a:pt x="63875" y="906002"/>
                  </a:lnTo>
                  <a:lnTo>
                    <a:pt x="106704" y="928150"/>
                  </a:lnTo>
                  <a:lnTo>
                    <a:pt x="156019" y="936104"/>
                  </a:lnTo>
                  <a:lnTo>
                    <a:pt x="2600629" y="936104"/>
                  </a:lnTo>
                  <a:lnTo>
                    <a:pt x="2649975" y="928150"/>
                  </a:lnTo>
                  <a:lnTo>
                    <a:pt x="2692823" y="906002"/>
                  </a:lnTo>
                  <a:lnTo>
                    <a:pt x="2726606" y="872228"/>
                  </a:lnTo>
                  <a:lnTo>
                    <a:pt x="2748758" y="829399"/>
                  </a:lnTo>
                  <a:lnTo>
                    <a:pt x="2756712" y="780084"/>
                  </a:lnTo>
                  <a:lnTo>
                    <a:pt x="2756712" y="155956"/>
                  </a:lnTo>
                  <a:lnTo>
                    <a:pt x="2748758" y="106671"/>
                  </a:lnTo>
                  <a:lnTo>
                    <a:pt x="2726606" y="63861"/>
                  </a:lnTo>
                  <a:lnTo>
                    <a:pt x="2692823" y="30097"/>
                  </a:lnTo>
                  <a:lnTo>
                    <a:pt x="2649975" y="7953"/>
                  </a:lnTo>
                  <a:lnTo>
                    <a:pt x="260062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743" y="5372861"/>
              <a:ext cx="2757170" cy="936625"/>
            </a:xfrm>
            <a:custGeom>
              <a:avLst/>
              <a:gdLst/>
              <a:ahLst/>
              <a:cxnLst/>
              <a:rect l="l" t="t" r="r" b="b"/>
              <a:pathLst>
                <a:path w="2757170" h="936625">
                  <a:moveTo>
                    <a:pt x="0" y="155956"/>
                  </a:moveTo>
                  <a:lnTo>
                    <a:pt x="7953" y="106671"/>
                  </a:lnTo>
                  <a:lnTo>
                    <a:pt x="30102" y="63861"/>
                  </a:lnTo>
                  <a:lnTo>
                    <a:pt x="63875" y="30097"/>
                  </a:lnTo>
                  <a:lnTo>
                    <a:pt x="106704" y="7953"/>
                  </a:lnTo>
                  <a:lnTo>
                    <a:pt x="156019" y="0"/>
                  </a:lnTo>
                  <a:lnTo>
                    <a:pt x="2600629" y="0"/>
                  </a:lnTo>
                  <a:lnTo>
                    <a:pt x="2649975" y="7953"/>
                  </a:lnTo>
                  <a:lnTo>
                    <a:pt x="2692823" y="30097"/>
                  </a:lnTo>
                  <a:lnTo>
                    <a:pt x="2726606" y="63861"/>
                  </a:lnTo>
                  <a:lnTo>
                    <a:pt x="2748758" y="106671"/>
                  </a:lnTo>
                  <a:lnTo>
                    <a:pt x="2756712" y="155956"/>
                  </a:lnTo>
                  <a:lnTo>
                    <a:pt x="2756712" y="780084"/>
                  </a:lnTo>
                  <a:lnTo>
                    <a:pt x="2748758" y="829399"/>
                  </a:lnTo>
                  <a:lnTo>
                    <a:pt x="2726606" y="872228"/>
                  </a:lnTo>
                  <a:lnTo>
                    <a:pt x="2692823" y="906002"/>
                  </a:lnTo>
                  <a:lnTo>
                    <a:pt x="2649975" y="928150"/>
                  </a:lnTo>
                  <a:lnTo>
                    <a:pt x="2600629" y="936104"/>
                  </a:lnTo>
                  <a:lnTo>
                    <a:pt x="156019" y="936104"/>
                  </a:lnTo>
                  <a:lnTo>
                    <a:pt x="106704" y="928150"/>
                  </a:lnTo>
                  <a:lnTo>
                    <a:pt x="63875" y="906002"/>
                  </a:lnTo>
                  <a:lnTo>
                    <a:pt x="30102" y="872228"/>
                  </a:lnTo>
                  <a:lnTo>
                    <a:pt x="7953" y="829399"/>
                  </a:lnTo>
                  <a:lnTo>
                    <a:pt x="0" y="780084"/>
                  </a:lnTo>
                  <a:lnTo>
                    <a:pt x="0" y="155956"/>
                  </a:lnTo>
                  <a:close/>
                </a:path>
              </a:pathLst>
            </a:custGeom>
            <a:ln w="12699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88822" y="5659628"/>
            <a:ext cx="154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Correlación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“nula”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73672" y="4634052"/>
            <a:ext cx="2056129" cy="1858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122171"/>
            <a:ext cx="6357620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905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5" dirty="0">
                <a:latin typeface="Times New Roman"/>
                <a:cs typeface="Times New Roman"/>
              </a:rPr>
              <a:t>En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10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45" dirty="0">
                <a:latin typeface="Times New Roman"/>
                <a:cs typeface="Times New Roman"/>
              </a:rPr>
              <a:t>cierto </a:t>
            </a:r>
            <a:r>
              <a:rPr sz="2000" spc="-85" dirty="0">
                <a:latin typeface="Times New Roman"/>
                <a:cs typeface="Times New Roman"/>
              </a:rPr>
              <a:t>medicamento, un </a:t>
            </a:r>
            <a:r>
              <a:rPr sz="2000" spc="-55" dirty="0">
                <a:latin typeface="Times New Roman"/>
                <a:cs typeface="Times New Roman"/>
              </a:rPr>
              <a:t>doctor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0" dirty="0">
                <a:latin typeface="Times New Roman"/>
                <a:cs typeface="Times New Roman"/>
              </a:rPr>
              <a:t>ver </a:t>
            </a:r>
            <a:r>
              <a:rPr sz="2000" spc="-130" dirty="0">
                <a:latin typeface="Times New Roman"/>
                <a:cs typeface="Times New Roman"/>
              </a:rPr>
              <a:t>si </a:t>
            </a:r>
            <a:r>
              <a:rPr sz="2000" spc="-250" dirty="0">
                <a:latin typeface="Times New Roman"/>
                <a:cs typeface="Times New Roman"/>
              </a:rPr>
              <a:t>la  </a:t>
            </a:r>
            <a:r>
              <a:rPr sz="2000" spc="-110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70" dirty="0">
                <a:latin typeface="Times New Roman"/>
                <a:cs typeface="Times New Roman"/>
              </a:rPr>
              <a:t>este </a:t>
            </a:r>
            <a:r>
              <a:rPr sz="2000" spc="-65" dirty="0">
                <a:latin typeface="Times New Roman"/>
                <a:cs typeface="Times New Roman"/>
              </a:rPr>
              <a:t>tiene </a:t>
            </a:r>
            <a:r>
              <a:rPr sz="2000" spc="-80" dirty="0">
                <a:latin typeface="Times New Roman"/>
                <a:cs typeface="Times New Roman"/>
              </a:rPr>
              <a:t>efecto </a:t>
            </a:r>
            <a:r>
              <a:rPr sz="2000" spc="-114" dirty="0">
                <a:latin typeface="Times New Roman"/>
                <a:cs typeface="Times New Roman"/>
              </a:rPr>
              <a:t>según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edad.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75" dirty="0">
                <a:latin typeface="Times New Roman"/>
                <a:cs typeface="Times New Roman"/>
              </a:rPr>
              <a:t>esto </a:t>
            </a:r>
            <a:r>
              <a:rPr sz="2000" spc="-95" dirty="0">
                <a:latin typeface="Times New Roman"/>
                <a:cs typeface="Times New Roman"/>
              </a:rPr>
              <a:t>decide </a:t>
            </a:r>
            <a:r>
              <a:rPr sz="2000" spc="-114" dirty="0">
                <a:latin typeface="Times New Roman"/>
                <a:cs typeface="Times New Roman"/>
              </a:rPr>
              <a:t>analizar </a:t>
            </a:r>
            <a:r>
              <a:rPr sz="2000" spc="-95" dirty="0">
                <a:latin typeface="Times New Roman"/>
                <a:cs typeface="Times New Roman"/>
              </a:rPr>
              <a:t>antes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posible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95" dirty="0">
                <a:latin typeface="Times New Roman"/>
                <a:cs typeface="Times New Roman"/>
              </a:rPr>
              <a:t>el 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35" dirty="0">
                <a:latin typeface="Times New Roman"/>
                <a:cs typeface="Times New Roman"/>
              </a:rPr>
              <a:t>sus </a:t>
            </a:r>
            <a:r>
              <a:rPr sz="2000" spc="-75" dirty="0">
                <a:latin typeface="Times New Roman"/>
                <a:cs typeface="Times New Roman"/>
              </a:rPr>
              <a:t>pacientes,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85" dirty="0">
                <a:latin typeface="Times New Roman"/>
                <a:cs typeface="Times New Roman"/>
              </a:rPr>
              <a:t>establecer </a:t>
            </a:r>
            <a:r>
              <a:rPr sz="2000" spc="-110" dirty="0">
                <a:latin typeface="Times New Roman"/>
                <a:cs typeface="Times New Roman"/>
              </a:rPr>
              <a:t>una medida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35" dirty="0">
                <a:latin typeface="Times New Roman"/>
                <a:cs typeface="Times New Roman"/>
              </a:rPr>
              <a:t>las  </a:t>
            </a:r>
            <a:r>
              <a:rPr sz="2000" spc="-85" dirty="0">
                <a:latin typeface="Times New Roman"/>
                <a:cs typeface="Times New Roman"/>
              </a:rPr>
              <a:t>características.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3865321"/>
            <a:ext cx="4439285" cy="1930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114" dirty="0">
                <a:latin typeface="Times New Roman"/>
                <a:cs typeface="Times New Roman"/>
              </a:rPr>
              <a:t>es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60" dirty="0">
                <a:latin typeface="Times New Roman"/>
                <a:cs typeface="Times New Roman"/>
              </a:rPr>
              <a:t>tipo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90" dirty="0">
                <a:latin typeface="Times New Roman"/>
                <a:cs typeface="Times New Roman"/>
              </a:rPr>
              <a:t>que debe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realizar?</a:t>
            </a:r>
            <a:endParaRPr sz="20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600"/>
              </a:spcBef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95" dirty="0">
                <a:latin typeface="Times New Roman"/>
                <a:cs typeface="Times New Roman"/>
              </a:rPr>
              <a:t>sería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75" dirty="0">
                <a:latin typeface="Times New Roman"/>
                <a:cs typeface="Times New Roman"/>
              </a:rPr>
              <a:t>método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35" dirty="0">
                <a:latin typeface="Times New Roman"/>
                <a:cs typeface="Times New Roman"/>
              </a:rPr>
              <a:t>analiza </a:t>
            </a:r>
            <a:r>
              <a:rPr sz="2000" spc="-85" dirty="0">
                <a:latin typeface="Times New Roman"/>
                <a:cs typeface="Times New Roman"/>
              </a:rPr>
              <a:t>lo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anterior?</a:t>
            </a:r>
            <a:endParaRPr sz="20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600"/>
              </a:spcBef>
            </a:pPr>
            <a:r>
              <a:rPr sz="2000" spc="-140" dirty="0">
                <a:latin typeface="Times New Roman"/>
                <a:cs typeface="Times New Roman"/>
              </a:rPr>
              <a:t>¿Cuál </a:t>
            </a:r>
            <a:r>
              <a:rPr sz="2000" spc="-95" dirty="0">
                <a:latin typeface="Times New Roman"/>
                <a:cs typeface="Times New Roman"/>
              </a:rPr>
              <a:t>sería </a:t>
            </a:r>
            <a:r>
              <a:rPr sz="2000" spc="-120" dirty="0">
                <a:latin typeface="Times New Roman"/>
                <a:cs typeface="Times New Roman"/>
              </a:rPr>
              <a:t>su </a:t>
            </a:r>
            <a:r>
              <a:rPr sz="2000" spc="-85" dirty="0">
                <a:latin typeface="Times New Roman"/>
                <a:cs typeface="Times New Roman"/>
              </a:rPr>
              <a:t>expresión</a:t>
            </a:r>
            <a:r>
              <a:rPr sz="2000" spc="12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matemática?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55" dirty="0">
                <a:latin typeface="Times New Roman"/>
                <a:cs typeface="Times New Roman"/>
              </a:rPr>
              <a:t>Los </a:t>
            </a:r>
            <a:r>
              <a:rPr sz="2000" spc="-95" dirty="0">
                <a:latin typeface="Times New Roman"/>
                <a:cs typeface="Times New Roman"/>
              </a:rPr>
              <a:t>datos </a:t>
            </a:r>
            <a:r>
              <a:rPr sz="2000" spc="-114" dirty="0">
                <a:latin typeface="Times New Roman"/>
                <a:cs typeface="Times New Roman"/>
              </a:rPr>
              <a:t>se </a:t>
            </a:r>
            <a:r>
              <a:rPr sz="2000" spc="-80" dirty="0">
                <a:latin typeface="Times New Roman"/>
                <a:cs typeface="Times New Roman"/>
              </a:rPr>
              <a:t>presentan </a:t>
            </a:r>
            <a:r>
              <a:rPr sz="2000" spc="-105" dirty="0">
                <a:latin typeface="Times New Roman"/>
                <a:cs typeface="Times New Roman"/>
              </a:rPr>
              <a:t>como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siguen: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05297" y="3762692"/>
          <a:ext cx="1319530" cy="256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marR="234950" algn="ctr">
                        <a:lnSpc>
                          <a:spcPts val="1330"/>
                        </a:lnSpc>
                      </a:pPr>
                      <a:r>
                        <a:rPr sz="1400" b="1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Edad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2570" algn="ctr">
                        <a:lnSpc>
                          <a:spcPts val="1330"/>
                        </a:lnSpc>
                      </a:pPr>
                      <a:r>
                        <a:rPr sz="1400" b="1" i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Peso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59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30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75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61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3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42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80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23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28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613"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19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65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R="257175" algn="ctr">
                        <a:lnSpc>
                          <a:spcPts val="165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31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43204" algn="ctr">
                        <a:lnSpc>
                          <a:spcPts val="1650"/>
                        </a:lnSpc>
                        <a:spcBef>
                          <a:spcPts val="290"/>
                        </a:spcBef>
                      </a:pPr>
                      <a:r>
                        <a:rPr sz="1400" b="1" spc="-10" dirty="0">
                          <a:latin typeface="Carlito"/>
                          <a:cs typeface="Carlito"/>
                        </a:rPr>
                        <a:t>92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020306" y="1618502"/>
            <a:ext cx="1759077" cy="1932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93255" y="4293146"/>
            <a:ext cx="1798255" cy="177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667004"/>
            <a:ext cx="1555115" cy="76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6385" algn="l"/>
              </a:tabLst>
            </a:pPr>
            <a:r>
              <a:rPr sz="1700" spc="-45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000" spc="-195" dirty="0">
                <a:latin typeface="Times New Roman"/>
                <a:cs typeface="Times New Roman"/>
              </a:rPr>
              <a:t>La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fórmula: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80"/>
              </a:spcBef>
            </a:pPr>
            <a:r>
              <a:rPr sz="1700" spc="-285" dirty="0">
                <a:latin typeface="Alfios"/>
                <a:cs typeface="Alfios"/>
              </a:rPr>
              <a:t>𝑟</a:t>
            </a:r>
            <a:r>
              <a:rPr sz="1700" spc="-15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=</a:t>
            </a:r>
            <a:endParaRPr sz="1700">
              <a:latin typeface="Alfios"/>
              <a:cs typeface="Alfio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226" y="983488"/>
            <a:ext cx="2637790" cy="32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1455"/>
              </a:lnSpc>
              <a:spcBef>
                <a:spcPts val="95"/>
              </a:spcBef>
              <a:tabLst>
                <a:tab pos="643890" algn="l"/>
                <a:tab pos="1769745" algn="l"/>
                <a:tab pos="2461260" algn="l"/>
              </a:tabLst>
            </a:pP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47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-290" dirty="0">
                <a:latin typeface="Alfios"/>
                <a:cs typeface="Alfios"/>
              </a:rPr>
              <a:t>𝑋𝑖𝑌𝑖  </a:t>
            </a:r>
            <a:r>
              <a:rPr sz="1700" spc="-254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 </a:t>
            </a:r>
            <a:r>
              <a:rPr sz="2550" spc="585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5" dirty="0">
                <a:latin typeface="Alfios"/>
                <a:cs typeface="Alfios"/>
              </a:rPr>
              <a:t>𝑋  </a:t>
            </a:r>
            <a:r>
              <a:rPr sz="2550" spc="7" baseline="1633" dirty="0">
                <a:latin typeface="Alfios"/>
                <a:cs typeface="Alfios"/>
              </a:rPr>
              <a:t> </a:t>
            </a:r>
            <a:r>
              <a:rPr sz="2550" spc="390" baseline="1633" dirty="0">
                <a:latin typeface="Alfios"/>
                <a:cs typeface="Alfios"/>
              </a:rPr>
              <a:t> </a:t>
            </a:r>
            <a:r>
              <a:rPr sz="1875" spc="7" baseline="31111" dirty="0">
                <a:latin typeface="Alfios"/>
                <a:cs typeface="Alfios"/>
              </a:rPr>
              <a:t>𝑛	</a:t>
            </a:r>
            <a:r>
              <a:rPr sz="1700" spc="-340" dirty="0">
                <a:latin typeface="Alfios"/>
                <a:cs typeface="Alfios"/>
              </a:rPr>
              <a:t>𝑌</a:t>
            </a:r>
            <a:endParaRPr sz="1700">
              <a:latin typeface="Alfios"/>
              <a:cs typeface="Alfios"/>
            </a:endParaRPr>
          </a:p>
          <a:p>
            <a:pPr marL="342900">
              <a:lnSpc>
                <a:spcPts val="915"/>
              </a:lnSpc>
              <a:tabLst>
                <a:tab pos="1468120" algn="l"/>
                <a:tab pos="1900555" algn="l"/>
                <a:tab pos="2159635" algn="l"/>
                <a:tab pos="2556510" algn="l"/>
              </a:tabLst>
            </a:pPr>
            <a:r>
              <a:rPr sz="1250" spc="10" dirty="0">
                <a:latin typeface="Alfios"/>
                <a:cs typeface="Alfios"/>
              </a:rPr>
              <a:t>𝑖=1	𝑖=1	</a:t>
            </a:r>
            <a:r>
              <a:rPr sz="1875" spc="-547" baseline="2222" dirty="0">
                <a:latin typeface="Alfios"/>
                <a:cs typeface="Alfios"/>
              </a:rPr>
              <a:t>𝑖	</a:t>
            </a:r>
            <a:r>
              <a:rPr sz="1250" spc="10" dirty="0">
                <a:latin typeface="Alfios"/>
                <a:cs typeface="Alfios"/>
              </a:rPr>
              <a:t>𝑖=1	</a:t>
            </a:r>
            <a:r>
              <a:rPr sz="1875" spc="-547" baseline="2222" dirty="0">
                <a:latin typeface="Alfios"/>
                <a:cs typeface="Alfios"/>
              </a:rPr>
              <a:t>𝑖</a:t>
            </a:r>
            <a:endParaRPr sz="1875" baseline="2222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8886" y="1362328"/>
            <a:ext cx="4793615" cy="481330"/>
          </a:xfrm>
          <a:custGeom>
            <a:avLst/>
            <a:gdLst/>
            <a:ahLst/>
            <a:cxnLst/>
            <a:rect l="l" t="t" r="r" b="b"/>
            <a:pathLst>
              <a:path w="4793615" h="481330">
                <a:moveTo>
                  <a:pt x="230759" y="124841"/>
                </a:moveTo>
                <a:lnTo>
                  <a:pt x="182626" y="124841"/>
                </a:lnTo>
                <a:lnTo>
                  <a:pt x="182626" y="133731"/>
                </a:lnTo>
                <a:lnTo>
                  <a:pt x="182626" y="377571"/>
                </a:lnTo>
                <a:lnTo>
                  <a:pt x="182626" y="386461"/>
                </a:lnTo>
                <a:lnTo>
                  <a:pt x="230759" y="386461"/>
                </a:lnTo>
                <a:lnTo>
                  <a:pt x="230759" y="377571"/>
                </a:lnTo>
                <a:lnTo>
                  <a:pt x="202311" y="377571"/>
                </a:lnTo>
                <a:lnTo>
                  <a:pt x="202311" y="133731"/>
                </a:lnTo>
                <a:lnTo>
                  <a:pt x="230759" y="133731"/>
                </a:lnTo>
                <a:lnTo>
                  <a:pt x="230759" y="124841"/>
                </a:lnTo>
                <a:close/>
              </a:path>
              <a:path w="4793615" h="481330">
                <a:moveTo>
                  <a:pt x="2378583" y="124841"/>
                </a:moveTo>
                <a:lnTo>
                  <a:pt x="2330577" y="124841"/>
                </a:lnTo>
                <a:lnTo>
                  <a:pt x="2330577" y="133731"/>
                </a:lnTo>
                <a:lnTo>
                  <a:pt x="2359025" y="133731"/>
                </a:lnTo>
                <a:lnTo>
                  <a:pt x="2359025" y="377571"/>
                </a:lnTo>
                <a:lnTo>
                  <a:pt x="2330577" y="377571"/>
                </a:lnTo>
                <a:lnTo>
                  <a:pt x="2330577" y="386461"/>
                </a:lnTo>
                <a:lnTo>
                  <a:pt x="2378583" y="386461"/>
                </a:lnTo>
                <a:lnTo>
                  <a:pt x="2378583" y="377571"/>
                </a:lnTo>
                <a:lnTo>
                  <a:pt x="2378583" y="133731"/>
                </a:lnTo>
                <a:lnTo>
                  <a:pt x="2378583" y="124841"/>
                </a:lnTo>
                <a:close/>
              </a:path>
              <a:path w="4793615" h="481330">
                <a:moveTo>
                  <a:pt x="2675255" y="124841"/>
                </a:moveTo>
                <a:lnTo>
                  <a:pt x="2627122" y="124841"/>
                </a:lnTo>
                <a:lnTo>
                  <a:pt x="2627122" y="133731"/>
                </a:lnTo>
                <a:lnTo>
                  <a:pt x="2627122" y="377571"/>
                </a:lnTo>
                <a:lnTo>
                  <a:pt x="2627122" y="386461"/>
                </a:lnTo>
                <a:lnTo>
                  <a:pt x="2675255" y="386461"/>
                </a:lnTo>
                <a:lnTo>
                  <a:pt x="2675255" y="377571"/>
                </a:lnTo>
                <a:lnTo>
                  <a:pt x="2646807" y="377571"/>
                </a:lnTo>
                <a:lnTo>
                  <a:pt x="2646807" y="133731"/>
                </a:lnTo>
                <a:lnTo>
                  <a:pt x="2675255" y="133731"/>
                </a:lnTo>
                <a:lnTo>
                  <a:pt x="2675255" y="124841"/>
                </a:lnTo>
                <a:close/>
              </a:path>
              <a:path w="4793615" h="481330">
                <a:moveTo>
                  <a:pt x="4770501" y="124841"/>
                </a:moveTo>
                <a:lnTo>
                  <a:pt x="4722495" y="124841"/>
                </a:lnTo>
                <a:lnTo>
                  <a:pt x="4722495" y="133731"/>
                </a:lnTo>
                <a:lnTo>
                  <a:pt x="4750943" y="133731"/>
                </a:lnTo>
                <a:lnTo>
                  <a:pt x="4750943" y="377571"/>
                </a:lnTo>
                <a:lnTo>
                  <a:pt x="4722495" y="377571"/>
                </a:lnTo>
                <a:lnTo>
                  <a:pt x="4722495" y="386461"/>
                </a:lnTo>
                <a:lnTo>
                  <a:pt x="4770501" y="386461"/>
                </a:lnTo>
                <a:lnTo>
                  <a:pt x="4770501" y="377571"/>
                </a:lnTo>
                <a:lnTo>
                  <a:pt x="4770501" y="133731"/>
                </a:lnTo>
                <a:lnTo>
                  <a:pt x="4770501" y="124841"/>
                </a:lnTo>
                <a:close/>
              </a:path>
              <a:path w="4793615" h="481330">
                <a:moveTo>
                  <a:pt x="4793107" y="127"/>
                </a:moveTo>
                <a:lnTo>
                  <a:pt x="133223" y="0"/>
                </a:lnTo>
                <a:lnTo>
                  <a:pt x="89408" y="442722"/>
                </a:lnTo>
                <a:lnTo>
                  <a:pt x="36576" y="344932"/>
                </a:lnTo>
                <a:lnTo>
                  <a:pt x="0" y="364109"/>
                </a:lnTo>
                <a:lnTo>
                  <a:pt x="4191" y="371602"/>
                </a:lnTo>
                <a:lnTo>
                  <a:pt x="23495" y="361569"/>
                </a:lnTo>
                <a:lnTo>
                  <a:pt x="88392" y="480949"/>
                </a:lnTo>
                <a:lnTo>
                  <a:pt x="98171" y="480949"/>
                </a:lnTo>
                <a:lnTo>
                  <a:pt x="145034" y="13970"/>
                </a:lnTo>
                <a:lnTo>
                  <a:pt x="4793107" y="13843"/>
                </a:lnTo>
                <a:lnTo>
                  <a:pt x="4793107" y="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0298" y="1451356"/>
            <a:ext cx="4246245" cy="33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>
              <a:lnSpc>
                <a:spcPts val="1485"/>
              </a:lnSpc>
              <a:spcBef>
                <a:spcPts val="95"/>
              </a:spcBef>
              <a:tabLst>
                <a:tab pos="732155" algn="l"/>
                <a:tab pos="1833245" algn="l"/>
                <a:tab pos="2328545" algn="l"/>
                <a:tab pos="3176905" algn="l"/>
              </a:tabLst>
            </a:pP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32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215" dirty="0">
                <a:latin typeface="Alfios"/>
                <a:cs typeface="Alfios"/>
              </a:rPr>
              <a:t>𝑋</a:t>
            </a:r>
            <a:r>
              <a:rPr sz="1875" spc="-322" baseline="-15555" dirty="0">
                <a:latin typeface="Alfios"/>
                <a:cs typeface="Alfios"/>
              </a:rPr>
              <a:t>𝑖 </a:t>
            </a:r>
            <a:r>
              <a:rPr sz="1875" spc="202" baseline="33333" dirty="0">
                <a:latin typeface="Alfios"/>
                <a:cs typeface="Alfios"/>
              </a:rPr>
              <a:t>2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30" dirty="0">
                <a:latin typeface="Alfios"/>
                <a:cs typeface="Alfios"/>
              </a:rPr>
              <a:t> </a:t>
            </a:r>
            <a:r>
              <a:rPr sz="1700" spc="165" dirty="0">
                <a:latin typeface="Alfios"/>
                <a:cs typeface="Alfios"/>
              </a:rPr>
              <a:t>(</a:t>
            </a:r>
            <a:r>
              <a:rPr sz="2550" spc="247" baseline="1633" dirty="0">
                <a:latin typeface="Alfios"/>
                <a:cs typeface="Alfios"/>
              </a:rPr>
              <a:t> </a:t>
            </a:r>
            <a:r>
              <a:rPr sz="2550" spc="284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40" dirty="0">
                <a:latin typeface="Alfios"/>
                <a:cs typeface="Alfios"/>
              </a:rPr>
              <a:t>𝑥</a:t>
            </a:r>
            <a:r>
              <a:rPr sz="1875" spc="-60" baseline="-15555" dirty="0">
                <a:latin typeface="Alfios"/>
                <a:cs typeface="Alfios"/>
              </a:rPr>
              <a:t>𝑖</a:t>
            </a:r>
            <a:r>
              <a:rPr sz="1700" spc="-40" dirty="0">
                <a:latin typeface="Alfios"/>
                <a:cs typeface="Alfios"/>
              </a:rPr>
              <a:t>)</a:t>
            </a:r>
            <a:r>
              <a:rPr sz="1875" spc="-60" baseline="22222" dirty="0">
                <a:latin typeface="Alfios"/>
                <a:cs typeface="Alfios"/>
              </a:rPr>
              <a:t>2	</a:t>
            </a:r>
            <a:r>
              <a:rPr sz="1700" spc="-105" dirty="0">
                <a:latin typeface="Alfios"/>
                <a:cs typeface="Alfios"/>
              </a:rPr>
              <a:t>∗  </a:t>
            </a:r>
            <a:r>
              <a:rPr sz="1700" spc="-70" dirty="0">
                <a:latin typeface="Alfios"/>
                <a:cs typeface="Alfios"/>
              </a:rPr>
              <a:t> </a:t>
            </a:r>
            <a:r>
              <a:rPr sz="1700" spc="-114" dirty="0">
                <a:latin typeface="Alfios"/>
                <a:cs typeface="Alfios"/>
              </a:rPr>
              <a:t>𝑛  </a:t>
            </a:r>
            <a:r>
              <a:rPr sz="2550" spc="-172" baseline="1633" dirty="0">
                <a:latin typeface="Alfios"/>
                <a:cs typeface="Alfios"/>
              </a:rPr>
              <a:t> </a:t>
            </a:r>
            <a:r>
              <a:rPr sz="2550" spc="232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	</a:t>
            </a:r>
            <a:r>
              <a:rPr sz="1700" spc="-355" dirty="0">
                <a:latin typeface="Alfios"/>
                <a:cs typeface="Alfios"/>
              </a:rPr>
              <a:t>𝑌</a:t>
            </a:r>
            <a:r>
              <a:rPr sz="1875" spc="-532" baseline="-15555" dirty="0">
                <a:latin typeface="Alfios"/>
                <a:cs typeface="Alfios"/>
              </a:rPr>
              <a:t>𝑖</a:t>
            </a:r>
            <a:r>
              <a:rPr sz="1875" spc="-307" baseline="-15555" dirty="0">
                <a:latin typeface="Alfios"/>
                <a:cs typeface="Alfios"/>
              </a:rPr>
              <a:t> </a:t>
            </a:r>
            <a:r>
              <a:rPr sz="1875" spc="202" baseline="33333" dirty="0">
                <a:latin typeface="Alfios"/>
                <a:cs typeface="Alfios"/>
              </a:rPr>
              <a:t>2 </a:t>
            </a:r>
            <a:r>
              <a:rPr sz="1700" spc="345" dirty="0">
                <a:latin typeface="Alfios"/>
                <a:cs typeface="Alfios"/>
              </a:rPr>
              <a:t>− </a:t>
            </a:r>
            <a:r>
              <a:rPr sz="1700" spc="165" dirty="0">
                <a:latin typeface="Alfios"/>
                <a:cs typeface="Alfios"/>
              </a:rPr>
              <a:t>(</a:t>
            </a:r>
            <a:r>
              <a:rPr sz="2550" spc="494" baseline="1633" dirty="0">
                <a:latin typeface="Alfios"/>
                <a:cs typeface="Alfios"/>
              </a:rPr>
              <a:t> </a:t>
            </a:r>
            <a:r>
              <a:rPr sz="1875" spc="7" baseline="28888" dirty="0">
                <a:latin typeface="Alfios"/>
                <a:cs typeface="Alfios"/>
              </a:rPr>
              <a:t>𝑛</a:t>
            </a:r>
            <a:endParaRPr sz="1875" baseline="28888">
              <a:latin typeface="Alfios"/>
              <a:cs typeface="Alfios"/>
            </a:endParaRPr>
          </a:p>
          <a:p>
            <a:pPr marL="430530">
              <a:lnSpc>
                <a:spcPts val="944"/>
              </a:lnSpc>
              <a:tabLst>
                <a:tab pos="1532255" algn="l"/>
                <a:tab pos="2874645" algn="l"/>
                <a:tab pos="3941445" algn="l"/>
              </a:tabLst>
            </a:pPr>
            <a:r>
              <a:rPr sz="1250" spc="10" dirty="0">
                <a:latin typeface="Alfios"/>
                <a:cs typeface="Alfios"/>
              </a:rPr>
              <a:t>𝑖=1	𝑖=1	𝑖=1	𝑖=1</a:t>
            </a:r>
            <a:endParaRPr sz="125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4759" y="1451356"/>
            <a:ext cx="42227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00" spc="-355" dirty="0">
                <a:latin typeface="Alfios"/>
                <a:cs typeface="Alfios"/>
              </a:rPr>
              <a:t>𝑌</a:t>
            </a:r>
            <a:r>
              <a:rPr sz="1875" spc="-532" baseline="-15555" dirty="0">
                <a:latin typeface="Alfios"/>
                <a:cs typeface="Alfios"/>
              </a:rPr>
              <a:t>𝑖</a:t>
            </a:r>
            <a:r>
              <a:rPr sz="1875" spc="-337" baseline="-1555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)</a:t>
            </a:r>
            <a:r>
              <a:rPr sz="1875" spc="225" baseline="22222" dirty="0">
                <a:latin typeface="Alfios"/>
                <a:cs typeface="Alfios"/>
              </a:rPr>
              <a:t>2</a:t>
            </a:r>
            <a:endParaRPr sz="1875" baseline="22222">
              <a:latin typeface="Alfios"/>
              <a:cs typeface="Alfio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5202" y="1306067"/>
            <a:ext cx="4796790" cy="13970"/>
          </a:xfrm>
          <a:custGeom>
            <a:avLst/>
            <a:gdLst/>
            <a:ahLst/>
            <a:cxnLst/>
            <a:rect l="l" t="t" r="r" b="b"/>
            <a:pathLst>
              <a:path w="4796790" h="13969">
                <a:moveTo>
                  <a:pt x="4796790" y="0"/>
                </a:moveTo>
                <a:lnTo>
                  <a:pt x="0" y="0"/>
                </a:lnTo>
                <a:lnTo>
                  <a:pt x="0" y="13716"/>
                </a:lnTo>
                <a:lnTo>
                  <a:pt x="4796790" y="13716"/>
                </a:lnTo>
                <a:lnTo>
                  <a:pt x="4796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336" y="2198877"/>
            <a:ext cx="28314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6385" algn="l"/>
              </a:tabLst>
            </a:pPr>
            <a:r>
              <a:rPr sz="1700" spc="-45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55" dirty="0">
                <a:latin typeface="Times New Roman"/>
                <a:cs typeface="Times New Roman"/>
              </a:rPr>
              <a:t>obtener </a:t>
            </a:r>
            <a:r>
              <a:rPr sz="2000" spc="-105" dirty="0">
                <a:latin typeface="Times New Roman"/>
                <a:cs typeface="Times New Roman"/>
              </a:rPr>
              <a:t>los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resultados: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0753" y="6169152"/>
            <a:ext cx="3549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285" dirty="0">
                <a:latin typeface="Alfios"/>
                <a:cs typeface="Alfios"/>
              </a:rPr>
              <a:t>𝑟</a:t>
            </a:r>
            <a:r>
              <a:rPr sz="1700" spc="-27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=</a:t>
            </a:r>
            <a:endParaRPr sz="1700">
              <a:latin typeface="Alfios"/>
              <a:cs typeface="Alfio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7154" y="6384073"/>
            <a:ext cx="4155440" cy="268605"/>
          </a:xfrm>
          <a:custGeom>
            <a:avLst/>
            <a:gdLst/>
            <a:ahLst/>
            <a:cxnLst/>
            <a:rect l="l" t="t" r="r" b="b"/>
            <a:pathLst>
              <a:path w="4155440" h="268604">
                <a:moveTo>
                  <a:pt x="227330" y="43395"/>
                </a:moveTo>
                <a:lnTo>
                  <a:pt x="180340" y="43395"/>
                </a:lnTo>
                <a:lnTo>
                  <a:pt x="180340" y="52285"/>
                </a:lnTo>
                <a:lnTo>
                  <a:pt x="180340" y="236435"/>
                </a:lnTo>
                <a:lnTo>
                  <a:pt x="180340" y="245325"/>
                </a:lnTo>
                <a:lnTo>
                  <a:pt x="227330" y="245325"/>
                </a:lnTo>
                <a:lnTo>
                  <a:pt x="227330" y="236435"/>
                </a:lnTo>
                <a:lnTo>
                  <a:pt x="197866" y="236435"/>
                </a:lnTo>
                <a:lnTo>
                  <a:pt x="197866" y="52285"/>
                </a:lnTo>
                <a:lnTo>
                  <a:pt x="227330" y="52285"/>
                </a:lnTo>
                <a:lnTo>
                  <a:pt x="227330" y="43395"/>
                </a:lnTo>
                <a:close/>
              </a:path>
              <a:path w="4155440" h="268604">
                <a:moveTo>
                  <a:pt x="1972691" y="43395"/>
                </a:moveTo>
                <a:lnTo>
                  <a:pt x="1925701" y="43395"/>
                </a:lnTo>
                <a:lnTo>
                  <a:pt x="1925701" y="52285"/>
                </a:lnTo>
                <a:lnTo>
                  <a:pt x="1955165" y="52285"/>
                </a:lnTo>
                <a:lnTo>
                  <a:pt x="1955165" y="236435"/>
                </a:lnTo>
                <a:lnTo>
                  <a:pt x="1925701" y="236435"/>
                </a:lnTo>
                <a:lnTo>
                  <a:pt x="1925701" y="245325"/>
                </a:lnTo>
                <a:lnTo>
                  <a:pt x="1972691" y="245325"/>
                </a:lnTo>
                <a:lnTo>
                  <a:pt x="1972691" y="236435"/>
                </a:lnTo>
                <a:lnTo>
                  <a:pt x="1972691" y="52285"/>
                </a:lnTo>
                <a:lnTo>
                  <a:pt x="1972691" y="43395"/>
                </a:lnTo>
                <a:close/>
              </a:path>
              <a:path w="4155440" h="268604">
                <a:moveTo>
                  <a:pt x="2267966" y="43395"/>
                </a:moveTo>
                <a:lnTo>
                  <a:pt x="2221103" y="43395"/>
                </a:lnTo>
                <a:lnTo>
                  <a:pt x="2221103" y="52285"/>
                </a:lnTo>
                <a:lnTo>
                  <a:pt x="2221103" y="236435"/>
                </a:lnTo>
                <a:lnTo>
                  <a:pt x="2221103" y="245325"/>
                </a:lnTo>
                <a:lnTo>
                  <a:pt x="2267966" y="245325"/>
                </a:lnTo>
                <a:lnTo>
                  <a:pt x="2267966" y="236435"/>
                </a:lnTo>
                <a:lnTo>
                  <a:pt x="2238502" y="236435"/>
                </a:lnTo>
                <a:lnTo>
                  <a:pt x="2238502" y="52285"/>
                </a:lnTo>
                <a:lnTo>
                  <a:pt x="2267966" y="52285"/>
                </a:lnTo>
                <a:lnTo>
                  <a:pt x="2267966" y="43395"/>
                </a:lnTo>
                <a:close/>
              </a:path>
              <a:path w="4155440" h="268604">
                <a:moveTo>
                  <a:pt x="4132199" y="43395"/>
                </a:moveTo>
                <a:lnTo>
                  <a:pt x="4085209" y="43395"/>
                </a:lnTo>
                <a:lnTo>
                  <a:pt x="4085209" y="52285"/>
                </a:lnTo>
                <a:lnTo>
                  <a:pt x="4114673" y="52285"/>
                </a:lnTo>
                <a:lnTo>
                  <a:pt x="4114673" y="236435"/>
                </a:lnTo>
                <a:lnTo>
                  <a:pt x="4085209" y="236435"/>
                </a:lnTo>
                <a:lnTo>
                  <a:pt x="4085209" y="245325"/>
                </a:lnTo>
                <a:lnTo>
                  <a:pt x="4132199" y="245325"/>
                </a:lnTo>
                <a:lnTo>
                  <a:pt x="4132199" y="236435"/>
                </a:lnTo>
                <a:lnTo>
                  <a:pt x="4132199" y="52285"/>
                </a:lnTo>
                <a:lnTo>
                  <a:pt x="4132199" y="43395"/>
                </a:lnTo>
                <a:close/>
              </a:path>
              <a:path w="4155440" h="268604">
                <a:moveTo>
                  <a:pt x="4155313" y="0"/>
                </a:moveTo>
                <a:lnTo>
                  <a:pt x="156337" y="0"/>
                </a:lnTo>
                <a:lnTo>
                  <a:pt x="156337" y="279"/>
                </a:lnTo>
                <a:lnTo>
                  <a:pt x="135001" y="279"/>
                </a:lnTo>
                <a:lnTo>
                  <a:pt x="70993" y="239826"/>
                </a:lnTo>
                <a:lnTo>
                  <a:pt x="34544" y="158534"/>
                </a:lnTo>
                <a:lnTo>
                  <a:pt x="0" y="174332"/>
                </a:lnTo>
                <a:lnTo>
                  <a:pt x="3302" y="182232"/>
                </a:lnTo>
                <a:lnTo>
                  <a:pt x="21082" y="174332"/>
                </a:lnTo>
                <a:lnTo>
                  <a:pt x="64770" y="268058"/>
                </a:lnTo>
                <a:lnTo>
                  <a:pt x="74930" y="268058"/>
                </a:lnTo>
                <a:lnTo>
                  <a:pt x="143383" y="14274"/>
                </a:lnTo>
                <a:lnTo>
                  <a:pt x="164465" y="14274"/>
                </a:lnTo>
                <a:lnTo>
                  <a:pt x="164465" y="13716"/>
                </a:lnTo>
                <a:lnTo>
                  <a:pt x="4155313" y="13716"/>
                </a:lnTo>
                <a:lnTo>
                  <a:pt x="4155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35555" y="5909005"/>
            <a:ext cx="3968750" cy="7372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860"/>
              </a:spcBef>
            </a:pPr>
            <a:r>
              <a:rPr sz="1700" spc="145" dirty="0">
                <a:latin typeface="Alfios"/>
                <a:cs typeface="Alfios"/>
              </a:rPr>
              <a:t>7</a:t>
            </a:r>
            <a:r>
              <a:rPr sz="1700" spc="-55" dirty="0">
                <a:latin typeface="Alfios"/>
                <a:cs typeface="Alfios"/>
              </a:rPr>
              <a:t> </a:t>
            </a:r>
            <a:r>
              <a:rPr sz="1700" spc="-105" dirty="0">
                <a:latin typeface="Alfios"/>
                <a:cs typeface="Alfios"/>
              </a:rPr>
              <a:t>∗</a:t>
            </a:r>
            <a:r>
              <a:rPr sz="1700" spc="-50" dirty="0">
                <a:latin typeface="Alfios"/>
                <a:cs typeface="Alfios"/>
              </a:rPr>
              <a:t> </a:t>
            </a:r>
            <a:r>
              <a:rPr sz="1700" spc="145" dirty="0">
                <a:latin typeface="Alfios"/>
                <a:cs typeface="Alfios"/>
              </a:rPr>
              <a:t>13483</a:t>
            </a:r>
            <a:r>
              <a:rPr sz="1700" spc="-6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4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(183</a:t>
            </a:r>
            <a:r>
              <a:rPr sz="1700" spc="-65" dirty="0">
                <a:latin typeface="Alfios"/>
                <a:cs typeface="Alfios"/>
              </a:rPr>
              <a:t> </a:t>
            </a:r>
            <a:r>
              <a:rPr sz="1700" spc="-105" dirty="0">
                <a:latin typeface="Alfios"/>
                <a:cs typeface="Alfios"/>
              </a:rPr>
              <a:t>∗</a:t>
            </a:r>
            <a:r>
              <a:rPr sz="1700" spc="-4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499)</a:t>
            </a:r>
            <a:endParaRPr sz="1700">
              <a:latin typeface="Alfios"/>
              <a:cs typeface="Alfios"/>
            </a:endParaRPr>
          </a:p>
          <a:p>
            <a:pPr marL="63500">
              <a:lnSpc>
                <a:spcPct val="100000"/>
              </a:lnSpc>
              <a:spcBef>
                <a:spcPts val="765"/>
              </a:spcBef>
              <a:tabLst>
                <a:tab pos="1876425" algn="l"/>
              </a:tabLst>
            </a:pPr>
            <a:r>
              <a:rPr sz="1700" spc="145" dirty="0">
                <a:latin typeface="Alfios"/>
                <a:cs typeface="Alfios"/>
              </a:rPr>
              <a:t>7 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sz="1700" spc="145" dirty="0">
                <a:latin typeface="Alfios"/>
                <a:cs typeface="Alfios"/>
              </a:rPr>
              <a:t>5319</a:t>
            </a:r>
            <a:r>
              <a:rPr sz="1700" spc="-180" dirty="0">
                <a:latin typeface="Alfios"/>
                <a:cs typeface="Alfios"/>
              </a:rPr>
              <a:t>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35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(183)</a:t>
            </a:r>
            <a:r>
              <a:rPr sz="1875" spc="225" baseline="22222" dirty="0">
                <a:latin typeface="Alfios"/>
                <a:cs typeface="Alfios"/>
              </a:rPr>
              <a:t>2	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sz="1700" spc="145" dirty="0">
                <a:latin typeface="Alfios"/>
                <a:cs typeface="Alfios"/>
              </a:rPr>
              <a:t>7 </a:t>
            </a:r>
            <a:r>
              <a:rPr sz="1700" spc="-105" dirty="0">
                <a:latin typeface="Alfios"/>
                <a:cs typeface="Alfios"/>
              </a:rPr>
              <a:t>∗ </a:t>
            </a:r>
            <a:r>
              <a:rPr sz="1700" spc="145" dirty="0">
                <a:latin typeface="Alfios"/>
                <a:cs typeface="Alfios"/>
              </a:rPr>
              <a:t>36403 </a:t>
            </a:r>
            <a:r>
              <a:rPr sz="1700" spc="345" dirty="0">
                <a:latin typeface="Alfios"/>
                <a:cs typeface="Alfios"/>
              </a:rPr>
              <a:t>−</a:t>
            </a:r>
            <a:r>
              <a:rPr sz="1700" spc="-114" dirty="0">
                <a:latin typeface="Alfios"/>
                <a:cs typeface="Alfios"/>
              </a:rPr>
              <a:t> </a:t>
            </a:r>
            <a:r>
              <a:rPr sz="1700" spc="150" dirty="0">
                <a:latin typeface="Alfios"/>
                <a:cs typeface="Alfios"/>
              </a:rPr>
              <a:t>(499)</a:t>
            </a:r>
            <a:r>
              <a:rPr sz="1875" spc="225" baseline="22222" dirty="0">
                <a:latin typeface="Alfios"/>
                <a:cs typeface="Alfios"/>
              </a:rPr>
              <a:t>2</a:t>
            </a:r>
            <a:endParaRPr sz="1875" baseline="22222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63470" y="6328448"/>
            <a:ext cx="4159885" cy="13970"/>
          </a:xfrm>
          <a:custGeom>
            <a:avLst/>
            <a:gdLst/>
            <a:ahLst/>
            <a:cxnLst/>
            <a:rect l="l" t="t" r="r" b="b"/>
            <a:pathLst>
              <a:path w="4159885" h="13970">
                <a:moveTo>
                  <a:pt x="4159757" y="0"/>
                </a:moveTo>
                <a:lnTo>
                  <a:pt x="0" y="0"/>
                </a:lnTo>
                <a:lnTo>
                  <a:pt x="0" y="13716"/>
                </a:lnTo>
                <a:lnTo>
                  <a:pt x="4159757" y="13716"/>
                </a:lnTo>
                <a:lnTo>
                  <a:pt x="4159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70600" y="6169152"/>
            <a:ext cx="8890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345" dirty="0">
                <a:latin typeface="Alfios"/>
                <a:cs typeface="Alfios"/>
              </a:rPr>
              <a:t>=</a:t>
            </a:r>
            <a:r>
              <a:rPr sz="1700" spc="-10" dirty="0">
                <a:latin typeface="Alfios"/>
                <a:cs typeface="Alfios"/>
              </a:rPr>
              <a:t> </a:t>
            </a:r>
            <a:r>
              <a:rPr sz="1700" spc="105" dirty="0">
                <a:latin typeface="Alfios"/>
                <a:cs typeface="Alfios"/>
              </a:rPr>
              <a:t>0,6564</a:t>
            </a:r>
            <a:endParaRPr sz="1700">
              <a:latin typeface="Alfios"/>
              <a:cs typeface="Alfio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89961" y="160782"/>
            <a:ext cx="387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/>
              <a:t>Análisis </a:t>
            </a:r>
            <a:r>
              <a:rPr sz="3200" spc="-75" dirty="0"/>
              <a:t>de</a:t>
            </a:r>
            <a:r>
              <a:rPr sz="3200" spc="-320" dirty="0"/>
              <a:t> </a:t>
            </a:r>
            <a:r>
              <a:rPr sz="3200" spc="-105" dirty="0"/>
              <a:t>correlación</a:t>
            </a:r>
            <a:endParaRPr sz="3200"/>
          </a:p>
        </p:txBody>
      </p:sp>
      <p:sp>
        <p:nvSpPr>
          <p:cNvPr id="15" name="object 15"/>
          <p:cNvSpPr/>
          <p:nvPr/>
        </p:nvSpPr>
        <p:spPr>
          <a:xfrm>
            <a:off x="5436108" y="5323332"/>
            <a:ext cx="1008380" cy="100330"/>
          </a:xfrm>
          <a:custGeom>
            <a:avLst/>
            <a:gdLst/>
            <a:ahLst/>
            <a:cxnLst/>
            <a:rect l="l" t="t" r="r" b="b"/>
            <a:pathLst>
              <a:path w="1008379" h="100329">
                <a:moveTo>
                  <a:pt x="85470" y="0"/>
                </a:moveTo>
                <a:lnTo>
                  <a:pt x="83184" y="1270"/>
                </a:lnTo>
                <a:lnTo>
                  <a:pt x="0" y="49911"/>
                </a:lnTo>
                <a:lnTo>
                  <a:pt x="83184" y="98425"/>
                </a:lnTo>
                <a:lnTo>
                  <a:pt x="85470" y="99822"/>
                </a:lnTo>
                <a:lnTo>
                  <a:pt x="88391" y="99060"/>
                </a:lnTo>
                <a:lnTo>
                  <a:pt x="89788" y="96774"/>
                </a:lnTo>
                <a:lnTo>
                  <a:pt x="91058" y="94488"/>
                </a:lnTo>
                <a:lnTo>
                  <a:pt x="90296" y="91567"/>
                </a:lnTo>
                <a:lnTo>
                  <a:pt x="88011" y="90170"/>
                </a:lnTo>
                <a:lnTo>
                  <a:pt x="27050" y="54610"/>
                </a:lnTo>
                <a:lnTo>
                  <a:pt x="9397" y="54610"/>
                </a:lnTo>
                <a:lnTo>
                  <a:pt x="9397" y="45085"/>
                </a:lnTo>
                <a:lnTo>
                  <a:pt x="27050" y="45085"/>
                </a:lnTo>
                <a:lnTo>
                  <a:pt x="88011" y="9525"/>
                </a:lnTo>
                <a:lnTo>
                  <a:pt x="90296" y="8255"/>
                </a:lnTo>
                <a:lnTo>
                  <a:pt x="91058" y="5334"/>
                </a:lnTo>
                <a:lnTo>
                  <a:pt x="89788" y="3048"/>
                </a:lnTo>
                <a:lnTo>
                  <a:pt x="88391" y="762"/>
                </a:lnTo>
                <a:lnTo>
                  <a:pt x="85470" y="0"/>
                </a:lnTo>
                <a:close/>
              </a:path>
              <a:path w="1008379" h="100329">
                <a:moveTo>
                  <a:pt x="27050" y="45085"/>
                </a:moveTo>
                <a:lnTo>
                  <a:pt x="9397" y="45085"/>
                </a:lnTo>
                <a:lnTo>
                  <a:pt x="9397" y="54610"/>
                </a:lnTo>
                <a:lnTo>
                  <a:pt x="27050" y="54610"/>
                </a:lnTo>
                <a:lnTo>
                  <a:pt x="25962" y="53975"/>
                </a:lnTo>
                <a:lnTo>
                  <a:pt x="11811" y="53975"/>
                </a:lnTo>
                <a:lnTo>
                  <a:pt x="11811" y="45720"/>
                </a:lnTo>
                <a:lnTo>
                  <a:pt x="25962" y="45720"/>
                </a:lnTo>
                <a:lnTo>
                  <a:pt x="27050" y="45085"/>
                </a:lnTo>
                <a:close/>
              </a:path>
              <a:path w="1008379" h="100329">
                <a:moveTo>
                  <a:pt x="1008126" y="45085"/>
                </a:moveTo>
                <a:lnTo>
                  <a:pt x="27050" y="45085"/>
                </a:lnTo>
                <a:lnTo>
                  <a:pt x="18886" y="49847"/>
                </a:lnTo>
                <a:lnTo>
                  <a:pt x="27050" y="54610"/>
                </a:lnTo>
                <a:lnTo>
                  <a:pt x="1008126" y="54610"/>
                </a:lnTo>
                <a:lnTo>
                  <a:pt x="1008126" y="45085"/>
                </a:lnTo>
                <a:close/>
              </a:path>
              <a:path w="1008379" h="100329">
                <a:moveTo>
                  <a:pt x="11811" y="45720"/>
                </a:moveTo>
                <a:lnTo>
                  <a:pt x="11811" y="53975"/>
                </a:lnTo>
                <a:lnTo>
                  <a:pt x="18886" y="49847"/>
                </a:lnTo>
                <a:lnTo>
                  <a:pt x="11811" y="45720"/>
                </a:lnTo>
                <a:close/>
              </a:path>
              <a:path w="1008379" h="100329">
                <a:moveTo>
                  <a:pt x="18886" y="49847"/>
                </a:moveTo>
                <a:lnTo>
                  <a:pt x="11811" y="53975"/>
                </a:lnTo>
                <a:lnTo>
                  <a:pt x="25962" y="53975"/>
                </a:lnTo>
                <a:lnTo>
                  <a:pt x="18886" y="49847"/>
                </a:lnTo>
                <a:close/>
              </a:path>
              <a:path w="1008379" h="100329">
                <a:moveTo>
                  <a:pt x="25962" y="45720"/>
                </a:moveTo>
                <a:lnTo>
                  <a:pt x="11811" y="45720"/>
                </a:lnTo>
                <a:lnTo>
                  <a:pt x="18886" y="49847"/>
                </a:lnTo>
                <a:lnTo>
                  <a:pt x="25962" y="45720"/>
                </a:lnTo>
                <a:close/>
              </a:path>
            </a:pathLst>
          </a:custGeom>
          <a:solidFill>
            <a:srgbClr val="AE340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23532" y="2846577"/>
          <a:ext cx="4895849" cy="2664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2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861">
                <a:tc gridSpan="2"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Edad 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(X)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Peso</a:t>
                      </a:r>
                      <a:r>
                        <a:rPr sz="16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30" dirty="0">
                          <a:latin typeface="Times New Roman"/>
                          <a:cs typeface="Times New Roman"/>
                        </a:rPr>
                        <a:t>(Y)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60" dirty="0">
                          <a:latin typeface="Times New Roman"/>
                          <a:cs typeface="Times New Roman"/>
                        </a:rPr>
                        <a:t>X^2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85" dirty="0">
                          <a:latin typeface="Times New Roman"/>
                          <a:cs typeface="Times New Roman"/>
                        </a:rPr>
                        <a:t>Y^2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600" b="1" spc="-135" dirty="0">
                          <a:latin typeface="Times New Roman"/>
                          <a:cs typeface="Times New Roman"/>
                        </a:rPr>
                        <a:t>XY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36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75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5625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2250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324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4489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1206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3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80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1764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6400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3360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8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784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1680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22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6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65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4225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1235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86">
                <a:tc>
                  <a:txBody>
                    <a:bodyPr/>
                    <a:lstStyle/>
                    <a:p>
                      <a:pPr marR="282575" algn="ctr">
                        <a:lnSpc>
                          <a:spcPts val="1880"/>
                        </a:lnSpc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961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8464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880"/>
                        </a:lnSpc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2852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6">
                <a:tc>
                  <a:txBody>
                    <a:bodyPr/>
                    <a:lstStyle/>
                    <a:p>
                      <a:pPr marR="33528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1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otal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R w="12700">
                      <a:solidFill>
                        <a:srgbClr val="9B310D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183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9B310D"/>
                      </a:solidFill>
                      <a:prstDash val="solid"/>
                    </a:lnL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499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5319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36403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13483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" marB="0">
                    <a:lnR w="12700">
                      <a:solidFill>
                        <a:srgbClr val="9B310D"/>
                      </a:solidFill>
                      <a:prstDash val="solid"/>
                    </a:lnR>
                    <a:lnT w="12700">
                      <a:solidFill>
                        <a:srgbClr val="9B310D"/>
                      </a:solidFill>
                      <a:prstDash val="solid"/>
                    </a:lnT>
                    <a:lnB w="12700">
                      <a:solidFill>
                        <a:srgbClr val="9B310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967556" y="2963679"/>
            <a:ext cx="1709891" cy="189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978153"/>
            <a:ext cx="5830570" cy="520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1587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125" dirty="0">
                <a:latin typeface="Times New Roman"/>
                <a:cs typeface="Times New Roman"/>
              </a:rPr>
              <a:t>su </a:t>
            </a:r>
            <a:r>
              <a:rPr sz="2000" spc="-80" dirty="0">
                <a:latin typeface="Times New Roman"/>
                <a:cs typeface="Times New Roman"/>
              </a:rPr>
              <a:t>solución,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110" dirty="0">
                <a:latin typeface="Times New Roman"/>
                <a:cs typeface="Times New Roman"/>
              </a:rPr>
              <a:t>aplicó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0" dirty="0">
                <a:latin typeface="Times New Roman"/>
                <a:cs typeface="Times New Roman"/>
              </a:rPr>
              <a:t>fórmula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204" dirty="0">
                <a:latin typeface="Times New Roman"/>
                <a:cs typeface="Times New Roman"/>
              </a:rPr>
              <a:t>de  </a:t>
            </a:r>
            <a:r>
              <a:rPr sz="2000" spc="-80" dirty="0">
                <a:latin typeface="Times New Roman"/>
                <a:cs typeface="Times New Roman"/>
              </a:rPr>
              <a:t>Pearson.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1524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El </a:t>
            </a:r>
            <a:r>
              <a:rPr sz="2000" spc="-80" dirty="0">
                <a:latin typeface="Times New Roman"/>
                <a:cs typeface="Times New Roman"/>
              </a:rPr>
              <a:t>resultado del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45" dirty="0">
                <a:latin typeface="Times New Roman"/>
                <a:cs typeface="Times New Roman"/>
              </a:rPr>
              <a:t>Pearson   </a:t>
            </a:r>
            <a:r>
              <a:rPr sz="2000" spc="-65" dirty="0">
                <a:latin typeface="Times New Roman"/>
                <a:cs typeface="Times New Roman"/>
              </a:rPr>
              <a:t>resultó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0,6564.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1587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70" dirty="0">
                <a:latin typeface="Times New Roman"/>
                <a:cs typeface="Times New Roman"/>
              </a:rPr>
              <a:t>Al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80" dirty="0">
                <a:latin typeface="Times New Roman"/>
                <a:cs typeface="Times New Roman"/>
              </a:rPr>
              <a:t>el resultado del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05" dirty="0">
                <a:latin typeface="Times New Roman"/>
                <a:cs typeface="Times New Roman"/>
              </a:rPr>
              <a:t>Pearson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65" dirty="0">
                <a:latin typeface="Times New Roman"/>
                <a:cs typeface="Times New Roman"/>
              </a:rPr>
              <a:t>0.6564 </a:t>
            </a:r>
            <a:r>
              <a:rPr sz="2000" spc="-140" dirty="0">
                <a:latin typeface="Times New Roman"/>
                <a:cs typeface="Times New Roman"/>
              </a:rPr>
              <a:t>esto  </a:t>
            </a:r>
            <a:r>
              <a:rPr sz="2000" spc="-110" dirty="0">
                <a:latin typeface="Times New Roman"/>
                <a:cs typeface="Times New Roman"/>
              </a:rPr>
              <a:t>indica una </a:t>
            </a:r>
            <a:r>
              <a:rPr sz="2000" spc="-90" dirty="0">
                <a:latin typeface="Times New Roman"/>
                <a:cs typeface="Times New Roman"/>
              </a:rPr>
              <a:t>relación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positiva.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95" dirty="0">
                <a:latin typeface="Times New Roman"/>
                <a:cs typeface="Times New Roman"/>
              </a:rPr>
              <a:t>La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70" dirty="0">
                <a:latin typeface="Times New Roman"/>
                <a:cs typeface="Times New Roman"/>
              </a:rPr>
              <a:t>edad,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peso,  </a:t>
            </a:r>
            <a:r>
              <a:rPr sz="2000" spc="-70" dirty="0">
                <a:latin typeface="Times New Roman"/>
                <a:cs typeface="Times New Roman"/>
              </a:rPr>
              <a:t>resultó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85" dirty="0">
                <a:latin typeface="Times New Roman"/>
                <a:cs typeface="Times New Roman"/>
              </a:rPr>
              <a:t>positiva. </a:t>
            </a:r>
            <a:r>
              <a:rPr sz="2000" spc="-105" dirty="0">
                <a:latin typeface="Times New Roman"/>
                <a:cs typeface="Times New Roman"/>
              </a:rPr>
              <a:t>Esto </a:t>
            </a:r>
            <a:r>
              <a:rPr sz="2000" spc="-55" dirty="0">
                <a:latin typeface="Times New Roman"/>
                <a:cs typeface="Times New Roman"/>
              </a:rPr>
              <a:t>es,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45" dirty="0">
                <a:latin typeface="Times New Roman"/>
                <a:cs typeface="Times New Roman"/>
              </a:rPr>
              <a:t>más </a:t>
            </a:r>
            <a:r>
              <a:rPr sz="2000" spc="-125" dirty="0">
                <a:latin typeface="Times New Roman"/>
                <a:cs typeface="Times New Roman"/>
              </a:rPr>
              <a:t>años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0" dirty="0">
                <a:latin typeface="Times New Roman"/>
                <a:cs typeface="Times New Roman"/>
              </a:rPr>
              <a:t>persona,  </a:t>
            </a:r>
            <a:r>
              <a:rPr sz="2000" spc="-95" dirty="0">
                <a:latin typeface="Times New Roman"/>
                <a:cs typeface="Times New Roman"/>
              </a:rPr>
              <a:t>esta suele </a:t>
            </a:r>
            <a:r>
              <a:rPr sz="2000" spc="-80" dirty="0">
                <a:latin typeface="Times New Roman"/>
                <a:cs typeface="Times New Roman"/>
              </a:rPr>
              <a:t>poseer </a:t>
            </a:r>
            <a:r>
              <a:rPr sz="2000" spc="-125" dirty="0">
                <a:latin typeface="Times New Roman"/>
                <a:cs typeface="Times New Roman"/>
              </a:rPr>
              <a:t>mayor </a:t>
            </a:r>
            <a:r>
              <a:rPr sz="2000" spc="-75" dirty="0">
                <a:latin typeface="Times New Roman"/>
                <a:cs typeface="Times New Roman"/>
              </a:rPr>
              <a:t>peso,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viceversa.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80" dirty="0">
                <a:latin typeface="Times New Roman"/>
                <a:cs typeface="Times New Roman"/>
              </a:rPr>
              <a:t>Nótese </a:t>
            </a:r>
            <a:r>
              <a:rPr sz="2000" spc="-90" dirty="0">
                <a:latin typeface="Times New Roman"/>
                <a:cs typeface="Times New Roman"/>
              </a:rPr>
              <a:t>que no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105" dirty="0">
                <a:latin typeface="Times New Roman"/>
                <a:cs typeface="Times New Roman"/>
              </a:rPr>
              <a:t>explicación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4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u </a:t>
            </a:r>
            <a:r>
              <a:rPr sz="2000" spc="-50" dirty="0">
                <a:latin typeface="Times New Roman"/>
                <a:cs typeface="Times New Roman"/>
              </a:rPr>
              <a:t>otra </a:t>
            </a:r>
            <a:r>
              <a:rPr sz="2000" spc="-125" dirty="0">
                <a:latin typeface="Times New Roman"/>
                <a:cs typeface="Times New Roman"/>
              </a:rPr>
              <a:t>variable,  </a:t>
            </a:r>
            <a:r>
              <a:rPr sz="2000" spc="-90" dirty="0">
                <a:latin typeface="Times New Roman"/>
                <a:cs typeface="Times New Roman"/>
              </a:rPr>
              <a:t>simplemente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ambas.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961" y="309625"/>
            <a:ext cx="387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/>
              <a:t>Análisis </a:t>
            </a:r>
            <a:r>
              <a:rPr sz="3200" spc="-75" dirty="0"/>
              <a:t>de</a:t>
            </a:r>
            <a:r>
              <a:rPr sz="3200" spc="-320" dirty="0"/>
              <a:t> </a:t>
            </a:r>
            <a:r>
              <a:rPr sz="3200" spc="-105" dirty="0"/>
              <a:t>correlación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732269" y="1225275"/>
            <a:ext cx="1909572" cy="2246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48805" y="4437113"/>
            <a:ext cx="1476375" cy="161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8C758-A29C-42B6-AB8B-B3395C9F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2565"/>
            <a:ext cx="8686800" cy="635635"/>
          </a:xfrm>
        </p:spPr>
        <p:txBody>
          <a:bodyPr/>
          <a:lstStyle/>
          <a:p>
            <a:pPr algn="ctr"/>
            <a:r>
              <a:rPr lang="es-CR" dirty="0"/>
              <a:t>Correlación en SPSS</a:t>
            </a:r>
            <a:endParaRPr lang="en-US" dirty="0"/>
          </a:p>
        </p:txBody>
      </p:sp>
      <p:pic>
        <p:nvPicPr>
          <p:cNvPr id="1028" name="Picture 4" descr="Pearson's Product-Moment Correlation in SPSS Statistics - Procedure,  assumptions, and output using a relevant example.">
            <a:extLst>
              <a:ext uri="{FF2B5EF4-FFF2-40B4-BE49-F238E27FC236}">
                <a16:creationId xmlns:a16="http://schemas.microsoft.com/office/drawing/2014/main" id="{61362679-077F-4489-96DA-72F7F6F8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2999"/>
            <a:ext cx="5791200" cy="42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arson Correlation - SPSS Tutorials - LibGuides at Kent State University">
            <a:extLst>
              <a:ext uri="{FF2B5EF4-FFF2-40B4-BE49-F238E27FC236}">
                <a16:creationId xmlns:a16="http://schemas.microsoft.com/office/drawing/2014/main" id="{2C7778CC-BCEF-4BDF-83AE-01CB6D4DB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76" y="4209637"/>
            <a:ext cx="4201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68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16" name="object 16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0" name="object 20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24" name="object 24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425" y="443991"/>
            <a:ext cx="46139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135" dirty="0"/>
              <a:t>¿De </a:t>
            </a:r>
            <a:r>
              <a:rPr sz="2800" spc="-45" dirty="0"/>
              <a:t>dónde </a:t>
            </a:r>
            <a:r>
              <a:rPr sz="2800" spc="-25" dirty="0"/>
              <a:t>surge</a:t>
            </a:r>
            <a:r>
              <a:rPr sz="2800" spc="-625" dirty="0"/>
              <a:t> </a:t>
            </a:r>
            <a:r>
              <a:rPr sz="2800" spc="-90" dirty="0"/>
              <a:t>la </a:t>
            </a:r>
            <a:r>
              <a:rPr sz="2800" spc="-20" dirty="0"/>
              <a:t>regresión?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753361"/>
            <a:ext cx="5027295" cy="461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Desarrollado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Sir </a:t>
            </a:r>
            <a:r>
              <a:rPr sz="1800" spc="-105" dirty="0">
                <a:latin typeface="Times New Roman"/>
                <a:cs typeface="Times New Roman"/>
              </a:rPr>
              <a:t>Francis </a:t>
            </a: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final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105" dirty="0">
                <a:latin typeface="Times New Roman"/>
                <a:cs typeface="Times New Roman"/>
              </a:rPr>
              <a:t>siglo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XIX.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D24717"/>
              </a:buClr>
              <a:buFont typeface="Arial"/>
              <a:buChar char=""/>
            </a:pPr>
            <a:endParaRPr sz="2500">
              <a:latin typeface="Times New Roman"/>
              <a:cs typeface="Times New Roman"/>
            </a:endParaRPr>
          </a:p>
          <a:p>
            <a:pPr marL="287020" indent="-274320">
              <a:lnSpc>
                <a:spcPts val="205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105" dirty="0">
                <a:latin typeface="Times New Roman"/>
                <a:cs typeface="Times New Roman"/>
              </a:rPr>
              <a:t>busco </a:t>
            </a:r>
            <a:r>
              <a:rPr sz="1800" spc="-70" dirty="0">
                <a:latin typeface="Times New Roman"/>
                <a:cs typeface="Times New Roman"/>
              </a:rPr>
              <a:t>estudiar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75" dirty="0">
                <a:latin typeface="Times New Roman"/>
                <a:cs typeface="Times New Roman"/>
              </a:rPr>
              <a:t>estaturas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ts val="2050"/>
              </a:lnSpc>
            </a:pP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padres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hijos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predecir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edades.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ts val="1939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Galton </a:t>
            </a:r>
            <a:r>
              <a:rPr sz="1800" spc="-65" dirty="0">
                <a:latin typeface="Times New Roman"/>
                <a:cs typeface="Times New Roman"/>
              </a:rPr>
              <a:t>desarrolló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5" dirty="0">
                <a:latin typeface="Times New Roman"/>
                <a:cs typeface="Times New Roman"/>
              </a:rPr>
              <a:t>modelos </a:t>
            </a:r>
            <a:r>
              <a:rPr sz="1800" spc="-90" dirty="0">
                <a:latin typeface="Times New Roman"/>
                <a:cs typeface="Times New Roman"/>
              </a:rPr>
              <a:t>matemáticos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95" dirty="0">
                <a:latin typeface="Times New Roman"/>
                <a:cs typeface="Times New Roman"/>
              </a:rPr>
              <a:t>regresar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estatura </a:t>
            </a:r>
            <a:r>
              <a:rPr sz="1800" spc="-75" dirty="0">
                <a:latin typeface="Times New Roman"/>
                <a:cs typeface="Times New Roman"/>
              </a:rPr>
              <a:t>del padre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30" dirty="0">
                <a:latin typeface="Times New Roman"/>
                <a:cs typeface="Times New Roman"/>
              </a:rPr>
              <a:t>así </a:t>
            </a:r>
            <a:r>
              <a:rPr sz="1800" spc="-90" dirty="0">
                <a:latin typeface="Times New Roman"/>
                <a:cs typeface="Times New Roman"/>
              </a:rPr>
              <a:t>saber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edad  </a:t>
            </a:r>
            <a:r>
              <a:rPr sz="1800" spc="-70" dirty="0">
                <a:latin typeface="Times New Roman"/>
                <a:cs typeface="Times New Roman"/>
              </a:rPr>
              <a:t>determinada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estatura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hijo.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1939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descubrimiento </a:t>
            </a:r>
            <a:r>
              <a:rPr sz="1800" spc="-110" dirty="0">
                <a:latin typeface="Times New Roman"/>
                <a:cs typeface="Times New Roman"/>
              </a:rPr>
              <a:t>causó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0" dirty="0">
                <a:latin typeface="Times New Roman"/>
                <a:cs typeface="Times New Roman"/>
              </a:rPr>
              <a:t>revolución </a:t>
            </a:r>
            <a:r>
              <a:rPr sz="1800" spc="-125" dirty="0">
                <a:latin typeface="Times New Roman"/>
                <a:cs typeface="Times New Roman"/>
              </a:rPr>
              <a:t>analítica  </a:t>
            </a:r>
            <a:r>
              <a:rPr sz="1800" spc="-45" dirty="0">
                <a:latin typeface="Times New Roman"/>
                <a:cs typeface="Times New Roman"/>
              </a:rPr>
              <a:t>importante,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término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135" dirty="0">
                <a:latin typeface="Times New Roman"/>
                <a:cs typeface="Times New Roman"/>
              </a:rPr>
              <a:t>ha  </a:t>
            </a:r>
            <a:r>
              <a:rPr sz="1800" spc="-65" dirty="0">
                <a:latin typeface="Times New Roman"/>
                <a:cs typeface="Times New Roman"/>
              </a:rPr>
              <a:t>perdurado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tiempo.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24717"/>
              </a:buClr>
              <a:buFont typeface="Arial"/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ts val="1939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Siempre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mantuvo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idea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buscar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30" dirty="0">
                <a:latin typeface="Times New Roman"/>
                <a:cs typeface="Times New Roman"/>
              </a:rPr>
              <a:t>función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5" dirty="0">
                <a:latin typeface="Times New Roman"/>
                <a:cs typeface="Times New Roman"/>
              </a:rPr>
              <a:t>explicase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14" dirty="0">
                <a:latin typeface="Times New Roman"/>
                <a:cs typeface="Times New Roman"/>
              </a:rPr>
              <a:t>causal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5" dirty="0">
                <a:latin typeface="Times New Roman"/>
                <a:cs typeface="Times New Roman"/>
              </a:rPr>
              <a:t>dos 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65341" y="802766"/>
            <a:ext cx="1819275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2033" y="3753167"/>
            <a:ext cx="1905000" cy="2401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910" y="103123"/>
            <a:ext cx="2417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Int</a:t>
            </a:r>
            <a:r>
              <a:rPr sz="3600" spc="-225" dirty="0"/>
              <a:t>r</a:t>
            </a:r>
            <a:r>
              <a:rPr sz="3600" spc="-75" dirty="0"/>
              <a:t>oduc</a:t>
            </a:r>
            <a:r>
              <a:rPr sz="3600" spc="-80" dirty="0"/>
              <a:t>c</a:t>
            </a:r>
            <a:r>
              <a:rPr sz="3600" spc="-100" dirty="0"/>
              <a:t>ión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0200" y="1050036"/>
            <a:ext cx="5963920" cy="551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5" dirty="0">
                <a:latin typeface="Times New Roman"/>
                <a:cs typeface="Times New Roman"/>
              </a:rPr>
              <a:t>En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los dos </a:t>
            </a:r>
            <a:r>
              <a:rPr sz="2000" spc="-85" dirty="0">
                <a:latin typeface="Times New Roman"/>
                <a:cs typeface="Times New Roman"/>
              </a:rPr>
              <a:t>últimos </a:t>
            </a:r>
            <a:r>
              <a:rPr sz="2000" spc="-95" dirty="0">
                <a:latin typeface="Times New Roman"/>
                <a:cs typeface="Times New Roman"/>
              </a:rPr>
              <a:t>capítulos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80" dirty="0">
                <a:latin typeface="Times New Roman"/>
                <a:cs typeface="Times New Roman"/>
              </a:rPr>
              <a:t>estudió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100" dirty="0">
                <a:latin typeface="Times New Roman"/>
                <a:cs typeface="Times New Roman"/>
              </a:rPr>
              <a:t>estimación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270" dirty="0">
                <a:latin typeface="Times New Roman"/>
                <a:cs typeface="Times New Roman"/>
              </a:rPr>
              <a:t>la  </a:t>
            </a:r>
            <a:r>
              <a:rPr sz="2000" spc="-75" dirty="0">
                <a:latin typeface="Times New Roman"/>
                <a:cs typeface="Times New Roman"/>
              </a:rPr>
              <a:t>prueba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hipótesis para hacer </a:t>
            </a:r>
            <a:r>
              <a:rPr sz="2000" spc="-85" dirty="0">
                <a:latin typeface="Times New Roman"/>
                <a:cs typeface="Times New Roman"/>
              </a:rPr>
              <a:t>conjeturas sobre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19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población.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698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0" dirty="0">
                <a:latin typeface="Times New Roman"/>
                <a:cs typeface="Times New Roman"/>
              </a:rPr>
              <a:t>El </a:t>
            </a:r>
            <a:r>
              <a:rPr sz="2000" spc="-70" dirty="0">
                <a:latin typeface="Times New Roman"/>
                <a:cs typeface="Times New Roman"/>
              </a:rPr>
              <a:t>presente </a:t>
            </a:r>
            <a:r>
              <a:rPr sz="2000" spc="-85" dirty="0">
                <a:latin typeface="Times New Roman"/>
                <a:cs typeface="Times New Roman"/>
              </a:rPr>
              <a:t>capítulo </a:t>
            </a:r>
            <a:r>
              <a:rPr sz="2000" spc="-125" dirty="0">
                <a:latin typeface="Times New Roman"/>
                <a:cs typeface="Times New Roman"/>
              </a:rPr>
              <a:t>aplica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14" dirty="0">
                <a:latin typeface="Times New Roman"/>
                <a:cs typeface="Times New Roman"/>
              </a:rPr>
              <a:t>evaluar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25" dirty="0">
                <a:latin typeface="Times New Roman"/>
                <a:cs typeface="Times New Roman"/>
              </a:rPr>
              <a:t>relaciones 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variables.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80" dirty="0">
                <a:latin typeface="Times New Roman"/>
                <a:cs typeface="Times New Roman"/>
              </a:rPr>
              <a:t>Se </a:t>
            </a:r>
            <a:r>
              <a:rPr sz="2000" spc="-60" dirty="0">
                <a:latin typeface="Times New Roman"/>
                <a:cs typeface="Times New Roman"/>
              </a:rPr>
              <a:t>pretende </a:t>
            </a:r>
            <a:r>
              <a:rPr sz="2000" spc="-80" dirty="0">
                <a:latin typeface="Times New Roman"/>
                <a:cs typeface="Times New Roman"/>
              </a:rPr>
              <a:t>estudiar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145" dirty="0">
                <a:latin typeface="Times New Roman"/>
                <a:cs typeface="Times New Roman"/>
              </a:rPr>
              <a:t>bivariada  </a:t>
            </a:r>
            <a:r>
              <a:rPr sz="2000" spc="-105" dirty="0">
                <a:latin typeface="Times New Roman"/>
                <a:cs typeface="Times New Roman"/>
              </a:rPr>
              <a:t>cómo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85" dirty="0">
                <a:latin typeface="Times New Roman"/>
                <a:cs typeface="Times New Roman"/>
              </a:rPr>
              <a:t>establecer </a:t>
            </a:r>
            <a:r>
              <a:rPr sz="2000" spc="-100" dirty="0">
                <a:latin typeface="Times New Roman"/>
                <a:cs typeface="Times New Roman"/>
              </a:rPr>
              <a:t>relaciones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14" dirty="0">
                <a:latin typeface="Times New Roman"/>
                <a:cs typeface="Times New Roman"/>
              </a:rPr>
              <a:t>variables  </a:t>
            </a:r>
            <a:r>
              <a:rPr sz="2000" spc="-90" dirty="0">
                <a:latin typeface="Times New Roman"/>
                <a:cs typeface="Times New Roman"/>
              </a:rPr>
              <a:t>cuantitativas. </a:t>
            </a:r>
            <a:r>
              <a:rPr sz="2000" spc="-120" dirty="0">
                <a:latin typeface="Times New Roman"/>
                <a:cs typeface="Times New Roman"/>
              </a:rPr>
              <a:t>Para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ambos </a:t>
            </a:r>
            <a:r>
              <a:rPr sz="2000" spc="-100" dirty="0">
                <a:latin typeface="Times New Roman"/>
                <a:cs typeface="Times New Roman"/>
              </a:rPr>
              <a:t>casos,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95" dirty="0">
                <a:latin typeface="Times New Roman"/>
                <a:cs typeface="Times New Roman"/>
              </a:rPr>
              <a:t>para </a:t>
            </a:r>
            <a:r>
              <a:rPr sz="2000" spc="-110" dirty="0">
                <a:latin typeface="Times New Roman"/>
                <a:cs typeface="Times New Roman"/>
              </a:rPr>
              <a:t>dos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variables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260" dirty="0">
                <a:latin typeface="Times New Roman"/>
                <a:cs typeface="Times New Roman"/>
              </a:rPr>
              <a:t>A </a:t>
            </a:r>
            <a:r>
              <a:rPr sz="2000" spc="-110" dirty="0">
                <a:latin typeface="Times New Roman"/>
                <a:cs typeface="Times New Roman"/>
              </a:rPr>
              <a:t>nivel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65" dirty="0">
                <a:latin typeface="Times New Roman"/>
                <a:cs typeface="Times New Roman"/>
              </a:rPr>
              <a:t>regresión,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114" dirty="0">
                <a:latin typeface="Times New Roman"/>
                <a:cs typeface="Times New Roman"/>
              </a:rPr>
              <a:t>aplicación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intervalos 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confianza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prueba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hipótesis para </a:t>
            </a:r>
            <a:r>
              <a:rPr sz="2000" spc="-65" dirty="0">
                <a:latin typeface="Times New Roman"/>
                <a:cs typeface="Times New Roman"/>
              </a:rPr>
              <a:t>poder </a:t>
            </a:r>
            <a:r>
              <a:rPr sz="2000" spc="-60" dirty="0">
                <a:latin typeface="Times New Roman"/>
                <a:cs typeface="Times New Roman"/>
              </a:rPr>
              <a:t>inferir </a:t>
            </a:r>
            <a:r>
              <a:rPr sz="2000" spc="-110" dirty="0">
                <a:latin typeface="Times New Roman"/>
                <a:cs typeface="Times New Roman"/>
              </a:rPr>
              <a:t>los  </a:t>
            </a:r>
            <a:r>
              <a:rPr sz="2000" spc="-85" dirty="0">
                <a:latin typeface="Times New Roman"/>
                <a:cs typeface="Times New Roman"/>
              </a:rPr>
              <a:t>resultados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10" dirty="0">
                <a:latin typeface="Times New Roman"/>
                <a:cs typeface="Times New Roman"/>
              </a:rPr>
              <a:t>nivel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población.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95" dirty="0">
                <a:latin typeface="Times New Roman"/>
                <a:cs typeface="Times New Roman"/>
              </a:rPr>
              <a:t>Cualquier </a:t>
            </a:r>
            <a:r>
              <a:rPr sz="2000" spc="-90" dirty="0">
                <a:latin typeface="Times New Roman"/>
                <a:cs typeface="Times New Roman"/>
              </a:rPr>
              <a:t>técnica siempre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65" dirty="0">
                <a:latin typeface="Times New Roman"/>
                <a:cs typeface="Times New Roman"/>
              </a:rPr>
              <a:t>poder inferir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70" dirty="0">
                <a:latin typeface="Times New Roman"/>
                <a:cs typeface="Times New Roman"/>
              </a:rPr>
              <a:t>nivel  </a:t>
            </a:r>
            <a:r>
              <a:rPr sz="2000" spc="-95" dirty="0">
                <a:latin typeface="Times New Roman"/>
                <a:cs typeface="Times New Roman"/>
              </a:rPr>
              <a:t>poblacional.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2094" y="1052702"/>
            <a:ext cx="2374778" cy="1944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2094" y="4293057"/>
            <a:ext cx="2324100" cy="1524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485900"/>
            <a:ext cx="2614295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Regresión</a:t>
            </a: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2312035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dependiente	</a:t>
            </a:r>
            <a:r>
              <a:rPr sz="1800" spc="-120" dirty="0">
                <a:latin typeface="Times New Roman"/>
                <a:cs typeface="Times New Roman"/>
              </a:rPr>
              <a:t>(Y)  </a:t>
            </a: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independiente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(X)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36" y="4214114"/>
            <a:ext cx="229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Regresión</a:t>
            </a:r>
            <a:r>
              <a:rPr sz="1800" b="1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multivariada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336" y="4915154"/>
            <a:ext cx="2938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dependiente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4" dirty="0">
                <a:latin typeface="Arial"/>
                <a:cs typeface="Arial"/>
              </a:rPr>
              <a:t>Dos </a:t>
            </a:r>
            <a:r>
              <a:rPr sz="1800" spc="-180" dirty="0">
                <a:latin typeface="Arial"/>
                <a:cs typeface="Arial"/>
              </a:rPr>
              <a:t>o </a:t>
            </a:r>
            <a:r>
              <a:rPr sz="1800" spc="-300" dirty="0">
                <a:latin typeface="Arial"/>
                <a:cs typeface="Arial"/>
              </a:rPr>
              <a:t>más </a:t>
            </a:r>
            <a:r>
              <a:rPr sz="1800" spc="-180" dirty="0">
                <a:latin typeface="Arial"/>
                <a:cs typeface="Arial"/>
              </a:rPr>
              <a:t>variables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independientes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9105" y="4915154"/>
            <a:ext cx="1511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Times New Roman"/>
                <a:cs typeface="Times New Roman"/>
              </a:rPr>
              <a:t>(Y)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Arial"/>
                <a:cs typeface="Arial"/>
              </a:rPr>
              <a:t>(X1,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X2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,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…,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Xp)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236" y="583184"/>
            <a:ext cx="6679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/>
              <a:t>Regresión </a:t>
            </a:r>
            <a:r>
              <a:rPr sz="2800" spc="-80" dirty="0"/>
              <a:t>bivariada </a:t>
            </a:r>
            <a:r>
              <a:rPr sz="2800" spc="-220" dirty="0"/>
              <a:t>y </a:t>
            </a:r>
            <a:r>
              <a:rPr sz="2800" spc="-65" dirty="0"/>
              <a:t>regresión</a:t>
            </a:r>
            <a:r>
              <a:rPr sz="2800" spc="-315" dirty="0"/>
              <a:t> </a:t>
            </a:r>
            <a:r>
              <a:rPr sz="2800" spc="-95" dirty="0"/>
              <a:t>multivariada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041135" y="1636395"/>
            <a:ext cx="2543175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74411" y="4483252"/>
            <a:ext cx="2158083" cy="1986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2832" y="3130295"/>
            <a:ext cx="685800" cy="8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2248" y="5688279"/>
            <a:ext cx="1733550" cy="885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0" name="object 20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4" name="object 24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32" name="object 32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485900"/>
            <a:ext cx="5603240" cy="497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0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80" dirty="0">
                <a:latin typeface="Times New Roman"/>
                <a:cs typeface="Times New Roman"/>
              </a:rPr>
              <a:t>cuenta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0" dirty="0">
                <a:latin typeface="Times New Roman"/>
                <a:cs typeface="Times New Roman"/>
              </a:rPr>
              <a:t>6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-Relación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5" dirty="0">
                <a:latin typeface="Times New Roman"/>
                <a:cs typeface="Times New Roman"/>
              </a:rPr>
              <a:t>-Estimación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75" dirty="0">
                <a:latin typeface="Times New Roman"/>
                <a:cs typeface="Times New Roman"/>
              </a:rPr>
              <a:t>(modelo de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regresión)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0" dirty="0">
                <a:latin typeface="Times New Roman"/>
                <a:cs typeface="Times New Roman"/>
              </a:rPr>
              <a:t>-Diagnóstico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regresión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05" dirty="0">
                <a:latin typeface="Times New Roman"/>
                <a:cs typeface="Times New Roman"/>
              </a:rPr>
              <a:t>-Medidas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remediales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95" dirty="0">
                <a:latin typeface="Times New Roman"/>
                <a:cs typeface="Times New Roman"/>
              </a:rPr>
              <a:t>-Estadísticas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bondad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85" dirty="0">
                <a:latin typeface="Times New Roman"/>
                <a:cs typeface="Times New Roman"/>
              </a:rPr>
              <a:t>-Inferencia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coeficientes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modelo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30" dirty="0">
                <a:latin typeface="Times New Roman"/>
                <a:cs typeface="Times New Roman"/>
              </a:rPr>
              <a:t>seguir 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40" dirty="0">
                <a:latin typeface="Times New Roman"/>
                <a:cs typeface="Times New Roman"/>
              </a:rPr>
              <a:t>orden.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 dirty="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etapa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50" dirty="0">
                <a:latin typeface="Arial"/>
                <a:cs typeface="Arial"/>
              </a:rPr>
              <a:t>“Diagnóstico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50" dirty="0">
                <a:latin typeface="Arial"/>
                <a:cs typeface="Arial"/>
              </a:rPr>
              <a:t>regresión”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220" dirty="0">
                <a:latin typeface="Arial"/>
                <a:cs typeface="Arial"/>
              </a:rPr>
              <a:t>“Medidas 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70" dirty="0">
                <a:latin typeface="Arial"/>
                <a:cs typeface="Arial"/>
              </a:rPr>
              <a:t>remediales”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90" dirty="0">
                <a:latin typeface="Arial"/>
                <a:cs typeface="Arial"/>
              </a:rPr>
              <a:t>“Estadísticas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bondad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70" dirty="0">
                <a:latin typeface="Arial"/>
                <a:cs typeface="Arial"/>
              </a:rPr>
              <a:t>ajuste”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70" dirty="0">
                <a:latin typeface="Times New Roman"/>
                <a:cs typeface="Times New Roman"/>
              </a:rPr>
              <a:t>presentarán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60" dirty="0">
                <a:latin typeface="Times New Roman"/>
                <a:cs typeface="Times New Roman"/>
              </a:rPr>
              <a:t>presente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capítulo.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0827" y="367284"/>
            <a:ext cx="6637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Etapas </a:t>
            </a:r>
            <a:r>
              <a:rPr sz="2800" spc="-60" dirty="0"/>
              <a:t>de </a:t>
            </a:r>
            <a:r>
              <a:rPr sz="2800" spc="-15" dirty="0"/>
              <a:t>un</a:t>
            </a:r>
            <a:r>
              <a:rPr sz="2800" spc="-630" dirty="0"/>
              <a:t>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90" dirty="0"/>
              <a:t>bivariado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804279" y="1652105"/>
            <a:ext cx="2016252" cy="2517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5658" y="4758492"/>
            <a:ext cx="1562814" cy="1332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52" y="267715"/>
            <a:ext cx="85699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/>
              <a:t>Relaciones </a:t>
            </a:r>
            <a:r>
              <a:rPr sz="2800" spc="-114" dirty="0"/>
              <a:t>entre </a:t>
            </a:r>
            <a:r>
              <a:rPr sz="2800" spc="-5" dirty="0"/>
              <a:t>las </a:t>
            </a:r>
            <a:r>
              <a:rPr sz="2800" spc="-95" dirty="0"/>
              <a:t>variables: </a:t>
            </a:r>
            <a:r>
              <a:rPr sz="2800" spc="-70" dirty="0"/>
              <a:t>e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85" dirty="0"/>
              <a:t>la</a:t>
            </a:r>
            <a:r>
              <a:rPr sz="2800" spc="-630" dirty="0"/>
              <a:t> </a:t>
            </a:r>
            <a:r>
              <a:rPr sz="2800" spc="-65" dirty="0"/>
              <a:t>regresión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341882"/>
            <a:ext cx="5172710" cy="377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Muchos </a:t>
            </a:r>
            <a:r>
              <a:rPr sz="1800" spc="-85" dirty="0">
                <a:latin typeface="Times New Roman"/>
                <a:cs typeface="Times New Roman"/>
              </a:rPr>
              <a:t>estudios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basan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creencia </a:t>
            </a:r>
            <a:r>
              <a:rPr sz="1800" spc="-80" dirty="0">
                <a:latin typeface="Times New Roman"/>
                <a:cs typeface="Times New Roman"/>
              </a:rPr>
              <a:t>de identificar </a:t>
            </a:r>
            <a:r>
              <a:rPr sz="1800" spc="-425" dirty="0">
                <a:latin typeface="Times New Roman"/>
                <a:cs typeface="Times New Roman"/>
              </a:rPr>
              <a:t>y  </a:t>
            </a:r>
            <a:r>
              <a:rPr sz="1800" spc="-85" dirty="0">
                <a:latin typeface="Times New Roman"/>
                <a:cs typeface="Times New Roman"/>
              </a:rPr>
              <a:t>cuantificar </a:t>
            </a:r>
            <a:r>
              <a:rPr sz="1800" spc="-114" dirty="0">
                <a:latin typeface="Times New Roman"/>
                <a:cs typeface="Times New Roman"/>
              </a:rPr>
              <a:t>alguna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85" dirty="0">
                <a:latin typeface="Times New Roman"/>
                <a:cs typeface="Times New Roman"/>
              </a:rPr>
              <a:t>asimétrica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135" dirty="0">
                <a:latin typeface="Times New Roman"/>
                <a:cs typeface="Times New Roman"/>
              </a:rPr>
              <a:t>más 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98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45" dirty="0">
                <a:latin typeface="Times New Roman"/>
                <a:cs typeface="Times New Roman"/>
              </a:rPr>
              <a:t>es,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Arial"/>
                <a:cs typeface="Arial"/>
              </a:rPr>
              <a:t>“Y”,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65" dirty="0">
                <a:latin typeface="Times New Roman"/>
                <a:cs typeface="Times New Roman"/>
              </a:rPr>
              <a:t>depender </a:t>
            </a:r>
            <a:r>
              <a:rPr sz="1800" spc="-215" dirty="0">
                <a:latin typeface="Times New Roman"/>
                <a:cs typeface="Times New Roman"/>
              </a:rPr>
              <a:t>de  </a:t>
            </a:r>
            <a:r>
              <a:rPr sz="1800" spc="-50" dirty="0">
                <a:latin typeface="Times New Roman"/>
                <a:cs typeface="Times New Roman"/>
              </a:rPr>
              <a:t>cierta </a:t>
            </a:r>
            <a:r>
              <a:rPr sz="1800" spc="-100" dirty="0">
                <a:latin typeface="Times New Roman"/>
                <a:cs typeface="Times New Roman"/>
              </a:rPr>
              <a:t>medida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762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b="1" spc="-10" dirty="0">
                <a:latin typeface="Times New Roman"/>
                <a:cs typeface="Times New Roman"/>
              </a:rPr>
              <a:t>cuantificar </a:t>
            </a:r>
            <a:r>
              <a:rPr sz="1800" b="1" spc="75" dirty="0">
                <a:latin typeface="Times New Roman"/>
                <a:cs typeface="Times New Roman"/>
              </a:rPr>
              <a:t>o </a:t>
            </a:r>
            <a:r>
              <a:rPr sz="1800" b="1" spc="-30" dirty="0">
                <a:latin typeface="Times New Roman"/>
                <a:cs typeface="Times New Roman"/>
              </a:rPr>
              <a:t>establecer  </a:t>
            </a:r>
            <a:r>
              <a:rPr sz="1800" b="1" spc="-20" dirty="0">
                <a:latin typeface="Times New Roman"/>
                <a:cs typeface="Times New Roman"/>
              </a:rPr>
              <a:t>una </a:t>
            </a:r>
            <a:r>
              <a:rPr sz="1800" b="1" spc="10" dirty="0">
                <a:latin typeface="Times New Roman"/>
                <a:cs typeface="Times New Roman"/>
              </a:rPr>
              <a:t>relación funcional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estas</a:t>
            </a:r>
            <a:r>
              <a:rPr sz="1800" spc="-90" dirty="0">
                <a:latin typeface="Times New Roman"/>
                <a:cs typeface="Times New Roman"/>
              </a:rPr>
              <a:t> variables.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65" dirty="0">
                <a:latin typeface="Times New Roman"/>
                <a:cs typeface="Times New Roman"/>
              </a:rPr>
              <a:t>Generalmente,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dice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75" dirty="0">
                <a:latin typeface="Times New Roman"/>
                <a:cs typeface="Times New Roman"/>
              </a:rPr>
              <a:t>depende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30" dirty="0">
                <a:latin typeface="Times New Roman"/>
                <a:cs typeface="Times New Roman"/>
              </a:rPr>
              <a:t>donde  ambas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90" dirty="0">
                <a:latin typeface="Times New Roman"/>
                <a:cs typeface="Times New Roman"/>
              </a:rPr>
              <a:t>cualesquiera con </a:t>
            </a:r>
            <a:r>
              <a:rPr sz="1800" spc="-114" dirty="0">
                <a:latin typeface="Times New Roman"/>
                <a:cs typeface="Times New Roman"/>
              </a:rPr>
              <a:t>alguna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8018" y="6030896"/>
            <a:ext cx="5261362" cy="268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3603" y="5877268"/>
            <a:ext cx="5645785" cy="504190"/>
          </a:xfrm>
          <a:custGeom>
            <a:avLst/>
            <a:gdLst/>
            <a:ahLst/>
            <a:cxnLst/>
            <a:rect l="l" t="t" r="r" b="b"/>
            <a:pathLst>
              <a:path w="5645784" h="504189">
                <a:moveTo>
                  <a:pt x="0" y="0"/>
                </a:moveTo>
                <a:lnTo>
                  <a:pt x="5645531" y="0"/>
                </a:lnTo>
              </a:path>
              <a:path w="5645784" h="504189">
                <a:moveTo>
                  <a:pt x="0" y="504063"/>
                </a:moveTo>
                <a:lnTo>
                  <a:pt x="5645531" y="504063"/>
                </a:lnTo>
              </a:path>
              <a:path w="5645784" h="504189">
                <a:moveTo>
                  <a:pt x="5645531" y="0"/>
                </a:moveTo>
                <a:lnTo>
                  <a:pt x="5645531" y="504063"/>
                </a:lnTo>
              </a:path>
              <a:path w="5645784" h="504189">
                <a:moveTo>
                  <a:pt x="0" y="0"/>
                </a:moveTo>
                <a:lnTo>
                  <a:pt x="0" y="504063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04279" y="1560957"/>
            <a:ext cx="1711692" cy="3438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773935"/>
            <a:ext cx="42005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director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escuela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100" dirty="0">
                <a:latin typeface="Times New Roman"/>
                <a:cs typeface="Times New Roman"/>
              </a:rPr>
              <a:t>analizar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notas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estudiantes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65" dirty="0">
                <a:latin typeface="Times New Roman"/>
                <a:cs typeface="Times New Roman"/>
              </a:rPr>
              <a:t>tiempo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pasan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estudiando.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115" y="3374390"/>
            <a:ext cx="4199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1991360" algn="l"/>
              </a:tabLst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 </a:t>
            </a:r>
            <a:r>
              <a:rPr sz="1800" spc="-165" dirty="0">
                <a:latin typeface="Times New Roman"/>
                <a:cs typeface="Times New Roman"/>
              </a:rPr>
              <a:t>Se   </a:t>
            </a:r>
            <a:r>
              <a:rPr sz="1800" spc="-70" dirty="0">
                <a:latin typeface="Times New Roman"/>
                <a:cs typeface="Times New Roman"/>
              </a:rPr>
              <a:t>quiere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saber</a:t>
            </a:r>
            <a:r>
              <a:rPr sz="1800" spc="254" dirty="0">
                <a:latin typeface="Times New Roman"/>
                <a:cs typeface="Times New Roman"/>
              </a:rPr>
              <a:t> </a:t>
            </a:r>
            <a:r>
              <a:rPr sz="1800" spc="-120" dirty="0">
                <a:latin typeface="Times New Roman"/>
                <a:cs typeface="Times New Roman"/>
              </a:rPr>
              <a:t>si	las </a:t>
            </a:r>
            <a:r>
              <a:rPr sz="1800" spc="-85" dirty="0">
                <a:latin typeface="Times New Roman"/>
                <a:cs typeface="Times New Roman"/>
              </a:rPr>
              <a:t>notas </a:t>
            </a:r>
            <a:r>
              <a:rPr sz="1800" spc="-80" dirty="0">
                <a:latin typeface="Times New Roman"/>
                <a:cs typeface="Times New Roman"/>
              </a:rPr>
              <a:t>están </a:t>
            </a:r>
            <a:r>
              <a:rPr sz="1800" spc="-100" dirty="0">
                <a:latin typeface="Times New Roman"/>
                <a:cs typeface="Times New Roman"/>
              </a:rPr>
              <a:t>influencias 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cantidad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estudio.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115" y="4349750"/>
            <a:ext cx="419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658495" algn="l"/>
                <a:tab pos="1473200" algn="l"/>
                <a:tab pos="2656840" algn="l"/>
                <a:tab pos="2993390" algn="l"/>
                <a:tab pos="3780154" algn="l"/>
                <a:tab pos="4048125" algn="l"/>
              </a:tabLst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500" spc="-90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75" dirty="0">
                <a:latin typeface="Times New Roman"/>
                <a:cs typeface="Times New Roman"/>
              </a:rPr>
              <a:t>La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b</a:t>
            </a:r>
            <a:r>
              <a:rPr sz="1800" spc="-60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pend</a:t>
            </a:r>
            <a:r>
              <a:rPr sz="1800" spc="-60" dirty="0">
                <a:latin typeface="Times New Roman"/>
                <a:cs typeface="Times New Roman"/>
              </a:rPr>
              <a:t>i</a:t>
            </a:r>
            <a:r>
              <a:rPr sz="1800" spc="-50" dirty="0">
                <a:latin typeface="Times New Roman"/>
                <a:cs typeface="Times New Roman"/>
              </a:rPr>
              <a:t>ente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4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45" dirty="0">
                <a:latin typeface="Arial"/>
                <a:cs typeface="Arial"/>
              </a:rPr>
              <a:t>“</a:t>
            </a:r>
            <a:r>
              <a:rPr sz="1800" spc="-105" dirty="0">
                <a:latin typeface="Arial"/>
                <a:cs typeface="Arial"/>
              </a:rPr>
              <a:t>N</a:t>
            </a:r>
            <a:r>
              <a:rPr sz="1800" spc="-175" dirty="0">
                <a:latin typeface="Arial"/>
                <a:cs typeface="Arial"/>
              </a:rPr>
              <a:t>otas”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5" dirty="0">
                <a:latin typeface="Times New Roman"/>
                <a:cs typeface="Times New Roman"/>
              </a:rPr>
              <a:t>la  </a:t>
            </a:r>
            <a:r>
              <a:rPr sz="1800" spc="-70" dirty="0">
                <a:latin typeface="Times New Roman"/>
                <a:cs typeface="Times New Roman"/>
              </a:rPr>
              <a:t>independiente </a:t>
            </a:r>
            <a:r>
              <a:rPr sz="1800" spc="-145" dirty="0">
                <a:latin typeface="Arial"/>
                <a:cs typeface="Arial"/>
              </a:rPr>
              <a:t>“Horas”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115" y="5325109"/>
            <a:ext cx="41998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30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30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3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ejemplo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notas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horas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estudio: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85" dirty="0">
                <a:latin typeface="Times New Roman"/>
                <a:cs typeface="Times New Roman"/>
              </a:rPr>
              <a:t>de  </a:t>
            </a:r>
            <a:r>
              <a:rPr sz="1800" spc="-60" dirty="0">
                <a:latin typeface="Times New Roman"/>
                <a:cs typeface="Times New Roman"/>
              </a:rPr>
              <a:t>estudio, </a:t>
            </a:r>
            <a:r>
              <a:rPr sz="1800" spc="-85" dirty="0">
                <a:latin typeface="Times New Roman"/>
                <a:cs typeface="Times New Roman"/>
              </a:rPr>
              <a:t>mejores serán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calificaciones.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81459" y="2162365"/>
            <a:ext cx="3310890" cy="3327400"/>
            <a:chOff x="5581459" y="2162365"/>
            <a:chExt cx="3310890" cy="3327400"/>
          </a:xfrm>
        </p:grpSpPr>
        <p:sp>
          <p:nvSpPr>
            <p:cNvPr id="7" name="object 7"/>
            <p:cNvSpPr/>
            <p:nvPr/>
          </p:nvSpPr>
          <p:spPr>
            <a:xfrm>
              <a:off x="5586221" y="2167127"/>
              <a:ext cx="3301365" cy="3317875"/>
            </a:xfrm>
            <a:custGeom>
              <a:avLst/>
              <a:gdLst/>
              <a:ahLst/>
              <a:cxnLst/>
              <a:rect l="l" t="t" r="r" b="b"/>
              <a:pathLst>
                <a:path w="3301365" h="3317875">
                  <a:moveTo>
                    <a:pt x="55625" y="2764536"/>
                  </a:moveTo>
                  <a:lnTo>
                    <a:pt x="3300983" y="2764536"/>
                  </a:lnTo>
                </a:path>
                <a:path w="3301365" h="3317875">
                  <a:moveTo>
                    <a:pt x="55625" y="2212086"/>
                  </a:moveTo>
                  <a:lnTo>
                    <a:pt x="3300983" y="2212086"/>
                  </a:lnTo>
                </a:path>
                <a:path w="3301365" h="3317875">
                  <a:moveTo>
                    <a:pt x="55625" y="1658874"/>
                  </a:moveTo>
                  <a:lnTo>
                    <a:pt x="3300983" y="1658874"/>
                  </a:lnTo>
                </a:path>
                <a:path w="3301365" h="3317875">
                  <a:moveTo>
                    <a:pt x="55625" y="1105662"/>
                  </a:moveTo>
                  <a:lnTo>
                    <a:pt x="3300983" y="1105662"/>
                  </a:lnTo>
                </a:path>
                <a:path w="3301365" h="3317875">
                  <a:moveTo>
                    <a:pt x="55625" y="553212"/>
                  </a:moveTo>
                  <a:lnTo>
                    <a:pt x="3300983" y="553212"/>
                  </a:lnTo>
                </a:path>
                <a:path w="3301365" h="3317875">
                  <a:moveTo>
                    <a:pt x="55625" y="0"/>
                  </a:moveTo>
                  <a:lnTo>
                    <a:pt x="3300983" y="0"/>
                  </a:lnTo>
                </a:path>
                <a:path w="3301365" h="3317875">
                  <a:moveTo>
                    <a:pt x="55625" y="3317748"/>
                  </a:moveTo>
                  <a:lnTo>
                    <a:pt x="55625" y="0"/>
                  </a:lnTo>
                </a:path>
                <a:path w="3301365" h="3317875">
                  <a:moveTo>
                    <a:pt x="0" y="3317748"/>
                  </a:moveTo>
                  <a:lnTo>
                    <a:pt x="55625" y="3317748"/>
                  </a:lnTo>
                </a:path>
                <a:path w="3301365" h="3317875">
                  <a:moveTo>
                    <a:pt x="0" y="2764536"/>
                  </a:moveTo>
                  <a:lnTo>
                    <a:pt x="55625" y="2764536"/>
                  </a:lnTo>
                </a:path>
                <a:path w="3301365" h="3317875">
                  <a:moveTo>
                    <a:pt x="0" y="2212086"/>
                  </a:moveTo>
                  <a:lnTo>
                    <a:pt x="55625" y="2212086"/>
                  </a:lnTo>
                </a:path>
                <a:path w="3301365" h="3317875">
                  <a:moveTo>
                    <a:pt x="0" y="1658874"/>
                  </a:moveTo>
                  <a:lnTo>
                    <a:pt x="55625" y="1658874"/>
                  </a:lnTo>
                </a:path>
                <a:path w="3301365" h="3317875">
                  <a:moveTo>
                    <a:pt x="0" y="1105662"/>
                  </a:moveTo>
                  <a:lnTo>
                    <a:pt x="55625" y="1105662"/>
                  </a:lnTo>
                </a:path>
                <a:path w="3301365" h="3317875">
                  <a:moveTo>
                    <a:pt x="0" y="553212"/>
                  </a:moveTo>
                  <a:lnTo>
                    <a:pt x="55625" y="553212"/>
                  </a:lnTo>
                </a:path>
                <a:path w="3301365" h="3317875">
                  <a:moveTo>
                    <a:pt x="0" y="0"/>
                  </a:moveTo>
                  <a:lnTo>
                    <a:pt x="55625" y="0"/>
                  </a:lnTo>
                </a:path>
                <a:path w="3301365" h="3317875">
                  <a:moveTo>
                    <a:pt x="55625" y="3317748"/>
                  </a:moveTo>
                  <a:lnTo>
                    <a:pt x="3300983" y="3317748"/>
                  </a:lnTo>
                </a:path>
              </a:pathLst>
            </a:custGeom>
            <a:ln w="9144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4913" y="5226367"/>
              <a:ext cx="72771" cy="72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46101" y="450780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6527" y="4176331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6953" y="3844099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27379" y="3402139"/>
              <a:ext cx="72771" cy="72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87805" y="3180397"/>
              <a:ext cx="72771" cy="727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8231" y="3015043"/>
              <a:ext cx="72771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8657" y="2738437"/>
              <a:ext cx="72771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69083" y="2406205"/>
              <a:ext cx="72771" cy="727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71770" y="5312409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45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1770" y="4758944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55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1770" y="4206240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65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1770" y="3653282"/>
            <a:ext cx="21145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75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1770" y="2547366"/>
            <a:ext cx="211454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95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75" dirty="0">
                <a:latin typeface="Times New Roman"/>
                <a:cs typeface="Times New Roman"/>
              </a:rPr>
              <a:t>85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78552" y="1994154"/>
            <a:ext cx="3048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imes New Roman"/>
                <a:cs typeface="Times New Roman"/>
              </a:rPr>
              <a:t>105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43956" y="3082257"/>
            <a:ext cx="316230" cy="628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</a:pPr>
            <a:r>
              <a:rPr sz="2000" b="1" dirty="0">
                <a:latin typeface="Times New Roman"/>
                <a:cs typeface="Times New Roman"/>
              </a:rPr>
              <a:t>Notas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63514" y="5546852"/>
            <a:ext cx="3003550" cy="85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745" algn="l"/>
                <a:tab pos="733425" algn="l"/>
                <a:tab pos="1094105" algn="l"/>
                <a:tab pos="1454785" algn="l"/>
                <a:tab pos="1815464" algn="l"/>
                <a:tab pos="2176145" algn="l"/>
                <a:tab pos="2536190" algn="l"/>
                <a:tab pos="2896870" algn="l"/>
              </a:tabLst>
            </a:pPr>
            <a:r>
              <a:rPr sz="1600" spc="-70" dirty="0">
                <a:latin typeface="Times New Roman"/>
                <a:cs typeface="Times New Roman"/>
              </a:rPr>
              <a:t>1	2	3	4	5	6	7	8	9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R="325120" algn="ctr">
              <a:lnSpc>
                <a:spcPct val="100000"/>
              </a:lnSpc>
            </a:pPr>
            <a:r>
              <a:rPr sz="1600" b="1" spc="-25" dirty="0">
                <a:latin typeface="Times New Roman"/>
                <a:cs typeface="Times New Roman"/>
              </a:rPr>
              <a:t>Horas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07861" y="1598421"/>
            <a:ext cx="1630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Notas </a:t>
            </a:r>
            <a:r>
              <a:rPr sz="1800" b="1" spc="35" dirty="0">
                <a:latin typeface="Times New Roman"/>
                <a:cs typeface="Times New Roman"/>
              </a:rPr>
              <a:t>de</a:t>
            </a:r>
            <a:r>
              <a:rPr sz="1800" b="1" spc="-145" dirty="0">
                <a:latin typeface="Times New Roman"/>
                <a:cs typeface="Times New Roman"/>
              </a:rPr>
              <a:t> </a:t>
            </a:r>
            <a:r>
              <a:rPr sz="1800" b="1" spc="20" dirty="0">
                <a:latin typeface="Times New Roman"/>
                <a:cs typeface="Times New Roman"/>
              </a:rPr>
              <a:t>estudio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11723" y="2258567"/>
            <a:ext cx="3375025" cy="3045460"/>
            <a:chOff x="5411723" y="2258567"/>
            <a:chExt cx="3375025" cy="3045460"/>
          </a:xfrm>
        </p:grpSpPr>
        <p:sp>
          <p:nvSpPr>
            <p:cNvPr id="27" name="object 27"/>
            <p:cNvSpPr/>
            <p:nvPr/>
          </p:nvSpPr>
          <p:spPr>
            <a:xfrm>
              <a:off x="5411723" y="2258567"/>
              <a:ext cx="3374898" cy="30449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54649" y="2276855"/>
              <a:ext cx="3288665" cy="2957830"/>
            </a:xfrm>
            <a:custGeom>
              <a:avLst/>
              <a:gdLst/>
              <a:ahLst/>
              <a:cxnLst/>
              <a:rect l="l" t="t" r="r" b="b"/>
              <a:pathLst>
                <a:path w="3288665" h="2957829">
                  <a:moveTo>
                    <a:pt x="0" y="2957449"/>
                  </a:moveTo>
                  <a:lnTo>
                    <a:pt x="328866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415033" y="295148"/>
            <a:ext cx="6243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30" dirty="0"/>
              <a:t>ejemplo</a:t>
            </a:r>
            <a:r>
              <a:rPr sz="2800" spc="-500" dirty="0"/>
              <a:t> </a:t>
            </a:r>
            <a:r>
              <a:rPr sz="2800" spc="-60" dirty="0"/>
              <a:t>(1/2)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558035"/>
            <a:ext cx="40932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jefe </a:t>
            </a:r>
            <a:r>
              <a:rPr sz="1800" spc="-80" dirty="0">
                <a:latin typeface="Times New Roman"/>
                <a:cs typeface="Times New Roman"/>
              </a:rPr>
              <a:t>de un </a:t>
            </a:r>
            <a:r>
              <a:rPr sz="1800" spc="-105" dirty="0">
                <a:latin typeface="Times New Roman"/>
                <a:cs typeface="Times New Roman"/>
              </a:rPr>
              <a:t>gimnasio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95" dirty="0">
                <a:latin typeface="Times New Roman"/>
                <a:cs typeface="Times New Roman"/>
              </a:rPr>
              <a:t>investigar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210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personas que </a:t>
            </a:r>
            <a:r>
              <a:rPr sz="1800" spc="-110" dirty="0">
                <a:latin typeface="Times New Roman"/>
                <a:cs typeface="Times New Roman"/>
              </a:rPr>
              <a:t>bajan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peso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50" dirty="0">
                <a:latin typeface="Times New Roman"/>
                <a:cs typeface="Times New Roman"/>
              </a:rPr>
              <a:t>rutina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 ejercicio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13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semana.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2807715"/>
            <a:ext cx="40938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95" dirty="0">
                <a:latin typeface="Times New Roman"/>
                <a:cs typeface="Times New Roman"/>
              </a:rPr>
              <a:t>averiguar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80" dirty="0">
                <a:latin typeface="Times New Roman"/>
                <a:cs typeface="Times New Roman"/>
              </a:rPr>
              <a:t>disminuir </a:t>
            </a:r>
            <a:r>
              <a:rPr sz="1800" spc="-95" dirty="0">
                <a:latin typeface="Times New Roman"/>
                <a:cs typeface="Times New Roman"/>
              </a:rPr>
              <a:t>peso </a:t>
            </a:r>
            <a:r>
              <a:rPr sz="1800" spc="-85" dirty="0">
                <a:latin typeface="Times New Roman"/>
                <a:cs typeface="Times New Roman"/>
              </a:rPr>
              <a:t>está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95" dirty="0">
                <a:latin typeface="Times New Roman"/>
                <a:cs typeface="Times New Roman"/>
              </a:rPr>
              <a:t>función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cantidad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ejercicio 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semana.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4057650"/>
            <a:ext cx="4093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dependiente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50" dirty="0">
                <a:latin typeface="Arial"/>
                <a:cs typeface="Arial"/>
              </a:rPr>
              <a:t>“peso”,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la  </a:t>
            </a:r>
            <a:r>
              <a:rPr sz="1800" spc="-70" dirty="0">
                <a:latin typeface="Times New Roman"/>
                <a:cs typeface="Times New Roman"/>
              </a:rPr>
              <a:t>independiente </a:t>
            </a:r>
            <a:r>
              <a:rPr sz="1800" spc="-185" dirty="0">
                <a:latin typeface="Arial"/>
                <a:cs typeface="Arial"/>
              </a:rPr>
              <a:t>“horas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semana</a:t>
            </a:r>
            <a:r>
              <a:rPr sz="1800" spc="-80" dirty="0">
                <a:latin typeface="Arial"/>
                <a:cs typeface="Arial"/>
              </a:rPr>
              <a:t>”</a:t>
            </a:r>
            <a:r>
              <a:rPr sz="1800" spc="-8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490" y="5033009"/>
            <a:ext cx="40938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D24717"/>
                </a:solidFill>
                <a:latin typeface="Wingdings"/>
                <a:cs typeface="Wingdings"/>
              </a:rPr>
              <a:t></a:t>
            </a:r>
            <a:r>
              <a:rPr sz="1500" spc="25" dirty="0">
                <a:solidFill>
                  <a:srgbClr val="D24717"/>
                </a:solidFill>
                <a:latin typeface="Times New Roman"/>
                <a:cs typeface="Times New Roman"/>
              </a:rPr>
              <a:t>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observa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45" dirty="0">
                <a:latin typeface="Times New Roman"/>
                <a:cs typeface="Times New Roman"/>
              </a:rPr>
              <a:t>entre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95" dirty="0">
                <a:latin typeface="Times New Roman"/>
                <a:cs typeface="Times New Roman"/>
              </a:rPr>
              <a:t>horas </a:t>
            </a:r>
            <a:r>
              <a:rPr sz="1800" spc="-80" dirty="0">
                <a:latin typeface="Times New Roman"/>
                <a:cs typeface="Times New Roman"/>
              </a:rPr>
              <a:t>de ejercicio 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0" dirty="0">
                <a:latin typeface="Times New Roman"/>
                <a:cs typeface="Times New Roman"/>
              </a:rPr>
              <a:t>gimnasio, </a:t>
            </a:r>
            <a:r>
              <a:rPr sz="1800" spc="-114" dirty="0">
                <a:latin typeface="Times New Roman"/>
                <a:cs typeface="Times New Roman"/>
              </a:rPr>
              <a:t>mayor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disminución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personas </a:t>
            </a:r>
            <a:r>
              <a:rPr sz="1800" spc="-65" dirty="0">
                <a:latin typeface="Times New Roman"/>
                <a:cs typeface="Times New Roman"/>
              </a:rPr>
              <a:t>(en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kilogramos).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75503" y="1530858"/>
            <a:ext cx="3724275" cy="4129404"/>
            <a:chOff x="5175503" y="1530858"/>
            <a:chExt cx="3724275" cy="4129404"/>
          </a:xfrm>
        </p:grpSpPr>
        <p:sp>
          <p:nvSpPr>
            <p:cNvPr id="7" name="object 7"/>
            <p:cNvSpPr/>
            <p:nvPr/>
          </p:nvSpPr>
          <p:spPr>
            <a:xfrm>
              <a:off x="5175503" y="1535430"/>
              <a:ext cx="3724275" cy="4120515"/>
            </a:xfrm>
            <a:custGeom>
              <a:avLst/>
              <a:gdLst/>
              <a:ahLst/>
              <a:cxnLst/>
              <a:rect l="l" t="t" r="r" b="b"/>
              <a:pathLst>
                <a:path w="3724275" h="4120515">
                  <a:moveTo>
                    <a:pt x="48768" y="3605022"/>
                  </a:moveTo>
                  <a:lnTo>
                    <a:pt x="3723894" y="3605022"/>
                  </a:lnTo>
                </a:path>
                <a:path w="3724275" h="4120515">
                  <a:moveTo>
                    <a:pt x="48768" y="3089910"/>
                  </a:moveTo>
                  <a:lnTo>
                    <a:pt x="3723894" y="3089910"/>
                  </a:lnTo>
                </a:path>
                <a:path w="3724275" h="4120515">
                  <a:moveTo>
                    <a:pt x="48768" y="2575560"/>
                  </a:moveTo>
                  <a:lnTo>
                    <a:pt x="3723894" y="2575560"/>
                  </a:lnTo>
                </a:path>
                <a:path w="3724275" h="4120515">
                  <a:moveTo>
                    <a:pt x="48768" y="2060448"/>
                  </a:moveTo>
                  <a:lnTo>
                    <a:pt x="3723894" y="2060448"/>
                  </a:lnTo>
                </a:path>
                <a:path w="3724275" h="4120515">
                  <a:moveTo>
                    <a:pt x="48768" y="1545336"/>
                  </a:moveTo>
                  <a:lnTo>
                    <a:pt x="3723894" y="1545336"/>
                  </a:lnTo>
                </a:path>
                <a:path w="3724275" h="4120515">
                  <a:moveTo>
                    <a:pt x="48768" y="1030224"/>
                  </a:moveTo>
                  <a:lnTo>
                    <a:pt x="3723894" y="1030224"/>
                  </a:lnTo>
                </a:path>
                <a:path w="3724275" h="4120515">
                  <a:moveTo>
                    <a:pt x="48768" y="515112"/>
                  </a:moveTo>
                  <a:lnTo>
                    <a:pt x="3723894" y="515112"/>
                  </a:lnTo>
                </a:path>
                <a:path w="3724275" h="4120515">
                  <a:moveTo>
                    <a:pt x="48768" y="0"/>
                  </a:moveTo>
                  <a:lnTo>
                    <a:pt x="3723894" y="0"/>
                  </a:lnTo>
                </a:path>
                <a:path w="3724275" h="4120515">
                  <a:moveTo>
                    <a:pt x="48768" y="4120134"/>
                  </a:moveTo>
                  <a:lnTo>
                    <a:pt x="48768" y="0"/>
                  </a:lnTo>
                </a:path>
                <a:path w="3724275" h="4120515">
                  <a:moveTo>
                    <a:pt x="0" y="4120134"/>
                  </a:moveTo>
                  <a:lnTo>
                    <a:pt x="48768" y="4120134"/>
                  </a:lnTo>
                </a:path>
                <a:path w="3724275" h="4120515">
                  <a:moveTo>
                    <a:pt x="0" y="3605022"/>
                  </a:moveTo>
                  <a:lnTo>
                    <a:pt x="48768" y="3605022"/>
                  </a:lnTo>
                </a:path>
                <a:path w="3724275" h="4120515">
                  <a:moveTo>
                    <a:pt x="0" y="3089910"/>
                  </a:moveTo>
                  <a:lnTo>
                    <a:pt x="48768" y="3089910"/>
                  </a:lnTo>
                </a:path>
                <a:path w="3724275" h="4120515">
                  <a:moveTo>
                    <a:pt x="0" y="2575560"/>
                  </a:moveTo>
                  <a:lnTo>
                    <a:pt x="48768" y="2575560"/>
                  </a:lnTo>
                </a:path>
                <a:path w="3724275" h="4120515">
                  <a:moveTo>
                    <a:pt x="0" y="2060448"/>
                  </a:moveTo>
                  <a:lnTo>
                    <a:pt x="48768" y="2060448"/>
                  </a:lnTo>
                </a:path>
                <a:path w="3724275" h="4120515">
                  <a:moveTo>
                    <a:pt x="0" y="1545336"/>
                  </a:moveTo>
                  <a:lnTo>
                    <a:pt x="48768" y="1545336"/>
                  </a:lnTo>
                </a:path>
                <a:path w="3724275" h="4120515">
                  <a:moveTo>
                    <a:pt x="0" y="1030224"/>
                  </a:moveTo>
                  <a:lnTo>
                    <a:pt x="48768" y="1030224"/>
                  </a:lnTo>
                </a:path>
                <a:path w="3724275" h="4120515">
                  <a:moveTo>
                    <a:pt x="0" y="515112"/>
                  </a:moveTo>
                  <a:lnTo>
                    <a:pt x="48768" y="515112"/>
                  </a:lnTo>
                </a:path>
                <a:path w="3724275" h="4120515">
                  <a:moveTo>
                    <a:pt x="0" y="0"/>
                  </a:moveTo>
                  <a:lnTo>
                    <a:pt x="48768" y="0"/>
                  </a:lnTo>
                </a:path>
                <a:path w="3724275" h="4120515">
                  <a:moveTo>
                    <a:pt x="48768" y="4120134"/>
                  </a:moveTo>
                  <a:lnTo>
                    <a:pt x="3723894" y="4120134"/>
                  </a:lnTo>
                </a:path>
              </a:pathLst>
            </a:custGeom>
            <a:ln w="9144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9072" y="2116645"/>
              <a:ext cx="72770" cy="72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2714" y="221951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46356" y="2425255"/>
              <a:ext cx="72770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9998" y="252812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640" y="2631757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8044" y="2837497"/>
              <a:ext cx="72770" cy="727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1686" y="3043237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5328" y="3249739"/>
              <a:ext cx="72770" cy="727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48970" y="3352609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32612" y="3558349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16254" y="3661219"/>
              <a:ext cx="72771" cy="727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896" y="376485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84300" y="4073461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7942" y="4176331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51584" y="4279201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5226" y="4588573"/>
              <a:ext cx="72770" cy="72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18868" y="4485703"/>
              <a:ext cx="72771" cy="72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02510" y="4794313"/>
              <a:ext cx="72771" cy="727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86152" y="4794313"/>
              <a:ext cx="72770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70556" y="5000815"/>
              <a:ext cx="72771" cy="72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92673" y="2042922"/>
              <a:ext cx="3326891" cy="31828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6107" y="2060829"/>
              <a:ext cx="3240405" cy="3096895"/>
            </a:xfrm>
            <a:custGeom>
              <a:avLst/>
              <a:gdLst/>
              <a:ahLst/>
              <a:cxnLst/>
              <a:rect l="l" t="t" r="r" b="b"/>
              <a:pathLst>
                <a:path w="3240404" h="3096895">
                  <a:moveTo>
                    <a:pt x="0" y="0"/>
                  </a:moveTo>
                  <a:lnTo>
                    <a:pt x="3240405" y="30963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98644" y="5503164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55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98644" y="4988052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60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98644" y="4472939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65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98644" y="3957827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70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98644" y="3442970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75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98644" y="2927857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80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98644" y="2412745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85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98644" y="1897633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90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98644" y="1382521"/>
            <a:ext cx="188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95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63134" y="5708650"/>
            <a:ext cx="36398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60" dirty="0">
                <a:latin typeface="Times New Roman"/>
                <a:cs typeface="Times New Roman"/>
              </a:rPr>
              <a:t>1 2 3 4 5 6 7 8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imes New Roman"/>
                <a:cs typeface="Times New Roman"/>
              </a:rPr>
              <a:t>9 </a:t>
            </a:r>
            <a:r>
              <a:rPr sz="1400" spc="10" dirty="0">
                <a:latin typeface="Times New Roman"/>
                <a:cs typeface="Times New Roman"/>
              </a:rPr>
              <a:t>1011121314151617181920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65182" y="2995453"/>
            <a:ext cx="287655" cy="455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35"/>
              </a:lnSpc>
            </a:pPr>
            <a:r>
              <a:rPr sz="1800" b="1" spc="-75" dirty="0">
                <a:latin typeface="Times New Roman"/>
                <a:cs typeface="Times New Roman"/>
              </a:rPr>
              <a:t>P</a:t>
            </a:r>
            <a:r>
              <a:rPr sz="1800" b="1" spc="-5" dirty="0">
                <a:latin typeface="Times New Roman"/>
                <a:cs typeface="Times New Roman"/>
              </a:rPr>
              <a:t>eso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75321" y="6144259"/>
            <a:ext cx="13804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5" dirty="0">
                <a:latin typeface="Times New Roman"/>
                <a:cs typeface="Times New Roman"/>
              </a:rPr>
              <a:t>Horas </a:t>
            </a:r>
            <a:r>
              <a:rPr sz="1400" b="1" spc="5" dirty="0">
                <a:latin typeface="Times New Roman"/>
                <a:cs typeface="Times New Roman"/>
              </a:rPr>
              <a:t>por</a:t>
            </a:r>
            <a:r>
              <a:rPr sz="1400" b="1" spc="-85" dirty="0">
                <a:latin typeface="Times New Roman"/>
                <a:cs typeface="Times New Roman"/>
              </a:rPr>
              <a:t> </a:t>
            </a:r>
            <a:r>
              <a:rPr sz="1400" b="1" spc="-35" dirty="0">
                <a:latin typeface="Times New Roman"/>
                <a:cs typeface="Times New Roman"/>
              </a:rPr>
              <a:t>semana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415033" y="272034"/>
            <a:ext cx="6243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30" dirty="0"/>
              <a:t>ejemplo</a:t>
            </a:r>
            <a:r>
              <a:rPr sz="2800" spc="-500" dirty="0"/>
              <a:t> </a:t>
            </a:r>
            <a:r>
              <a:rPr sz="2800" spc="-60" dirty="0"/>
              <a:t>(2/2)</a:t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228" y="358140"/>
            <a:ext cx="8801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65" dirty="0"/>
              <a:t>regresión </a:t>
            </a:r>
            <a:r>
              <a:rPr sz="2800" spc="-330" dirty="0"/>
              <a:t>: </a:t>
            </a:r>
            <a:r>
              <a:rPr sz="2800" spc="-60" dirty="0"/>
              <a:t>dependencia </a:t>
            </a:r>
            <a:r>
              <a:rPr sz="2800" spc="-70" dirty="0"/>
              <a:t>e</a:t>
            </a:r>
            <a:r>
              <a:rPr sz="2800" spc="-365" dirty="0"/>
              <a:t> </a:t>
            </a:r>
            <a:r>
              <a:rPr sz="2800" spc="-65" dirty="0"/>
              <a:t>independencia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8318" y="1414017"/>
            <a:ext cx="5316220" cy="279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5" dirty="0">
                <a:latin typeface="Arial"/>
                <a:cs typeface="Arial"/>
              </a:rPr>
              <a:t>“Y” </a:t>
            </a:r>
            <a:r>
              <a:rPr sz="1800" spc="-75" dirty="0">
                <a:latin typeface="Times New Roman"/>
                <a:cs typeface="Times New Roman"/>
              </a:rPr>
              <a:t>depende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dice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235" dirty="0">
                <a:latin typeface="Times New Roman"/>
                <a:cs typeface="Times New Roman"/>
              </a:rPr>
              <a:t>la 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Times New Roman"/>
                <a:cs typeface="Times New Roman"/>
              </a:rPr>
              <a:t>dependiente,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independiente.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b="1" spc="5" dirty="0">
                <a:latin typeface="Times New Roman"/>
                <a:cs typeface="Times New Roman"/>
              </a:rPr>
              <a:t>identificar </a:t>
            </a:r>
            <a:r>
              <a:rPr sz="1800" b="1" spc="-5" dirty="0">
                <a:latin typeface="Times New Roman"/>
                <a:cs typeface="Times New Roman"/>
              </a:rPr>
              <a:t>cuál </a:t>
            </a:r>
            <a:r>
              <a:rPr sz="1800" b="1" dirty="0">
                <a:latin typeface="Times New Roman"/>
                <a:cs typeface="Times New Roman"/>
              </a:rPr>
              <a:t>es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65" dirty="0">
                <a:latin typeface="Times New Roman"/>
                <a:cs typeface="Times New Roman"/>
              </a:rPr>
              <a:t>variable  </a:t>
            </a:r>
            <a:r>
              <a:rPr sz="1800" b="1" spc="30" dirty="0">
                <a:latin typeface="Times New Roman"/>
                <a:cs typeface="Times New Roman"/>
              </a:rPr>
              <a:t>dependiente </a:t>
            </a:r>
            <a:r>
              <a:rPr sz="1800" b="1" dirty="0">
                <a:latin typeface="Times New Roman"/>
                <a:cs typeface="Times New Roman"/>
              </a:rPr>
              <a:t>y </a:t>
            </a:r>
            <a:r>
              <a:rPr sz="1800" b="1" spc="-5" dirty="0">
                <a:latin typeface="Times New Roman"/>
                <a:cs typeface="Times New Roman"/>
              </a:rPr>
              <a:t>cuál </a:t>
            </a:r>
            <a:r>
              <a:rPr sz="1800" b="1" dirty="0">
                <a:latin typeface="Times New Roman"/>
                <a:cs typeface="Times New Roman"/>
              </a:rPr>
              <a:t>es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30" dirty="0">
                <a:latin typeface="Times New Roman"/>
                <a:cs typeface="Times New Roman"/>
              </a:rPr>
              <a:t>variable </a:t>
            </a:r>
            <a:r>
              <a:rPr sz="1800" b="1" spc="25" dirty="0">
                <a:latin typeface="Times New Roman"/>
                <a:cs typeface="Times New Roman"/>
              </a:rPr>
              <a:t>independiente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80" dirty="0">
                <a:latin typeface="Times New Roman"/>
                <a:cs typeface="Times New Roman"/>
              </a:rPr>
              <a:t>depende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lógica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problema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investigación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tenga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3661" y="4564379"/>
            <a:ext cx="7887970" cy="885825"/>
            <a:chOff x="343661" y="4564379"/>
            <a:chExt cx="7887970" cy="885825"/>
          </a:xfrm>
        </p:grpSpPr>
        <p:sp>
          <p:nvSpPr>
            <p:cNvPr id="5" name="object 5"/>
            <p:cNvSpPr/>
            <p:nvPr/>
          </p:nvSpPr>
          <p:spPr>
            <a:xfrm>
              <a:off x="389382" y="4564379"/>
              <a:ext cx="7750301" cy="8732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661" y="4617719"/>
              <a:ext cx="7887461" cy="832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599" y="4573739"/>
              <a:ext cx="7671816" cy="7995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8599" y="4573739"/>
            <a:ext cx="7672070" cy="800100"/>
          </a:xfrm>
          <a:prstGeom prst="rect">
            <a:avLst/>
          </a:prstGeom>
          <a:ln w="9525">
            <a:solidFill>
              <a:srgbClr val="736768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1440" marR="87630">
              <a:lnSpc>
                <a:spcPct val="100000"/>
              </a:lnSpc>
              <a:spcBef>
                <a:spcPts val="735"/>
              </a:spcBef>
            </a:pP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Variable </a:t>
            </a:r>
            <a:r>
              <a:rPr sz="1800" b="1" u="sng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dependiente</a:t>
            </a:r>
            <a:r>
              <a:rPr sz="1800" b="1" spc="3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(Y)</a:t>
            </a:r>
            <a:r>
              <a:rPr sz="1800" spc="-15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desea </a:t>
            </a:r>
            <a:r>
              <a:rPr sz="1800" spc="-80" dirty="0">
                <a:latin typeface="Times New Roman"/>
                <a:cs typeface="Times New Roman"/>
              </a:rPr>
              <a:t>explicar o </a:t>
            </a:r>
            <a:r>
              <a:rPr sz="1800" spc="-55" dirty="0">
                <a:latin typeface="Times New Roman"/>
                <a:cs typeface="Times New Roman"/>
              </a:rPr>
              <a:t>predecir; </a:t>
            </a:r>
            <a:r>
              <a:rPr sz="1800" spc="-165" dirty="0">
                <a:latin typeface="Times New Roman"/>
                <a:cs typeface="Times New Roman"/>
              </a:rPr>
              <a:t>va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5" dirty="0">
                <a:latin typeface="Times New Roman"/>
                <a:cs typeface="Times New Roman"/>
              </a:rPr>
              <a:t>depender 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0" dirty="0">
                <a:latin typeface="Times New Roman"/>
                <a:cs typeface="Times New Roman"/>
              </a:rPr>
              <a:t>tanto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50" dirty="0">
                <a:latin typeface="Times New Roman"/>
                <a:cs typeface="Times New Roman"/>
              </a:rPr>
              <a:t>entender </a:t>
            </a:r>
            <a:r>
              <a:rPr sz="1800" spc="-110" dirty="0">
                <a:latin typeface="Times New Roman"/>
                <a:cs typeface="Times New Roman"/>
              </a:rPr>
              <a:t>su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cambio.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3661" y="5724144"/>
            <a:ext cx="7796530" cy="955675"/>
            <a:chOff x="343661" y="5724144"/>
            <a:chExt cx="7796530" cy="955675"/>
          </a:xfrm>
        </p:grpSpPr>
        <p:sp>
          <p:nvSpPr>
            <p:cNvPr id="10" name="object 10"/>
            <p:cNvSpPr/>
            <p:nvPr/>
          </p:nvSpPr>
          <p:spPr>
            <a:xfrm>
              <a:off x="389382" y="5724144"/>
              <a:ext cx="7750301" cy="955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3661" y="5818632"/>
              <a:ext cx="7380732" cy="832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599" y="5733262"/>
              <a:ext cx="7671816" cy="8817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8599" y="5733262"/>
            <a:ext cx="7672070" cy="882015"/>
          </a:xfrm>
          <a:prstGeom prst="rect">
            <a:avLst/>
          </a:prstGeom>
          <a:ln w="9525">
            <a:solidFill>
              <a:srgbClr val="736768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1440" marR="595630">
              <a:lnSpc>
                <a:spcPct val="100000"/>
              </a:lnSpc>
              <a:spcBef>
                <a:spcPts val="1065"/>
              </a:spcBef>
            </a:pPr>
            <a:r>
              <a:rPr sz="1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Variable </a:t>
            </a:r>
            <a:r>
              <a:rPr sz="1800" b="1" u="sng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independiente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(X)</a:t>
            </a:r>
            <a:r>
              <a:rPr sz="1800" spc="5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5" dirty="0">
                <a:latin typeface="Times New Roman"/>
                <a:cs typeface="Times New Roman"/>
              </a:rPr>
              <a:t>independiente. </a:t>
            </a:r>
            <a:r>
              <a:rPr sz="1800" spc="-110" dirty="0">
                <a:latin typeface="Times New Roman"/>
                <a:cs typeface="Times New Roman"/>
              </a:rPr>
              <a:t>Está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60" dirty="0">
                <a:latin typeface="Times New Roman"/>
                <a:cs typeface="Times New Roman"/>
              </a:rPr>
              <a:t>aporta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75" dirty="0">
                <a:latin typeface="Times New Roman"/>
                <a:cs typeface="Times New Roman"/>
              </a:rPr>
              <a:t>factor </a:t>
            </a:r>
            <a:r>
              <a:rPr sz="1800" spc="-95" dirty="0">
                <a:latin typeface="Times New Roman"/>
                <a:cs typeface="Times New Roman"/>
              </a:rPr>
              <a:t>explicativo </a:t>
            </a:r>
            <a:r>
              <a:rPr sz="1800" spc="-110" dirty="0">
                <a:latin typeface="Times New Roman"/>
                <a:cs typeface="Times New Roman"/>
              </a:rPr>
              <a:t>al </a:t>
            </a:r>
            <a:r>
              <a:rPr sz="1800" spc="-90" dirty="0">
                <a:latin typeface="Times New Roman"/>
                <a:cs typeface="Times New Roman"/>
              </a:rPr>
              <a:t>movimiento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l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dependiente.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04279" y="1284097"/>
            <a:ext cx="1547731" cy="26499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808" y="1270000"/>
            <a:ext cx="4781550" cy="315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270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pueden  </a:t>
            </a:r>
            <a:r>
              <a:rPr sz="1800" spc="-70" dirty="0">
                <a:latin typeface="Times New Roman"/>
                <a:cs typeface="Times New Roman"/>
              </a:rPr>
              <a:t>dar </a:t>
            </a:r>
            <a:r>
              <a:rPr sz="1800" spc="-95" dirty="0">
                <a:latin typeface="Times New Roman"/>
                <a:cs typeface="Times New Roman"/>
              </a:rPr>
              <a:t>diversos </a:t>
            </a:r>
            <a:r>
              <a:rPr sz="1800" spc="-75" dirty="0">
                <a:latin typeface="Times New Roman"/>
                <a:cs typeface="Times New Roman"/>
              </a:rPr>
              <a:t>tipos de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asociaciones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80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95" dirty="0">
                <a:latin typeface="Times New Roman"/>
                <a:cs typeface="Times New Roman"/>
              </a:rPr>
              <a:t>lineales </a:t>
            </a:r>
            <a:r>
              <a:rPr sz="1800" spc="-85" dirty="0">
                <a:latin typeface="Times New Roman"/>
                <a:cs typeface="Times New Roman"/>
              </a:rPr>
              <a:t>(ejemplos </a:t>
            </a:r>
            <a:r>
              <a:rPr sz="1800" spc="-80" dirty="0">
                <a:latin typeface="Times New Roman"/>
                <a:cs typeface="Times New Roman"/>
              </a:rPr>
              <a:t>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5" dirty="0">
                <a:latin typeface="Times New Roman"/>
                <a:cs typeface="Times New Roman"/>
              </a:rPr>
              <a:t>2),  </a:t>
            </a:r>
            <a:r>
              <a:rPr sz="1800" spc="-90" dirty="0">
                <a:latin typeface="Times New Roman"/>
                <a:cs typeface="Times New Roman"/>
              </a:rPr>
              <a:t>curvilíneas (nivel </a:t>
            </a:r>
            <a:r>
              <a:rPr sz="1800" spc="-75" dirty="0">
                <a:latin typeface="Times New Roman"/>
                <a:cs typeface="Times New Roman"/>
              </a:rPr>
              <a:t>de esteroides 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persona </a:t>
            </a:r>
            <a:r>
              <a:rPr sz="1800" spc="-105" dirty="0">
                <a:latin typeface="Times New Roman"/>
                <a:cs typeface="Times New Roman"/>
              </a:rPr>
              <a:t>según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55" dirty="0">
                <a:latin typeface="Times New Roman"/>
                <a:cs typeface="Times New Roman"/>
              </a:rPr>
              <a:t>edad), </a:t>
            </a:r>
            <a:r>
              <a:rPr sz="1800" spc="-90" dirty="0">
                <a:latin typeface="Times New Roman"/>
                <a:cs typeface="Times New Roman"/>
              </a:rPr>
              <a:t>logarítmica </a:t>
            </a:r>
            <a:r>
              <a:rPr sz="1800" spc="-95" dirty="0">
                <a:latin typeface="Times New Roman"/>
                <a:cs typeface="Times New Roman"/>
              </a:rPr>
              <a:t>(ventas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empresa </a:t>
            </a:r>
            <a:r>
              <a:rPr sz="1800" spc="-105" dirty="0">
                <a:latin typeface="Times New Roman"/>
                <a:cs typeface="Times New Roman"/>
              </a:rPr>
              <a:t>según  </a:t>
            </a:r>
            <a:r>
              <a:rPr sz="1800" spc="-110" dirty="0">
                <a:latin typeface="Times New Roman"/>
                <a:cs typeface="Times New Roman"/>
              </a:rPr>
              <a:t>cambios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producción),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600">
              <a:latin typeface="Times New Roman"/>
              <a:cs typeface="Times New Roman"/>
            </a:endParaRPr>
          </a:p>
          <a:p>
            <a:pPr marL="287020" marR="12700" indent="-274320" algn="just">
              <a:lnSpc>
                <a:spcPts val="267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70" dirty="0">
                <a:latin typeface="Times New Roman"/>
                <a:cs typeface="Times New Roman"/>
              </a:rPr>
              <a:t>lineal,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sostiene </a:t>
            </a:r>
            <a:r>
              <a:rPr sz="1800" b="1" i="1" spc="-70" dirty="0">
                <a:latin typeface="Times New Roman"/>
                <a:cs typeface="Times New Roman"/>
              </a:rPr>
              <a:t>que </a:t>
            </a:r>
            <a:r>
              <a:rPr sz="1800" b="1" i="1" dirty="0">
                <a:latin typeface="Times New Roman"/>
                <a:cs typeface="Times New Roman"/>
              </a:rPr>
              <a:t>a </a:t>
            </a:r>
            <a:r>
              <a:rPr sz="1800" b="1" i="1" spc="-40" dirty="0">
                <a:latin typeface="Times New Roman"/>
                <a:cs typeface="Times New Roman"/>
              </a:rPr>
              <a:t>medida </a:t>
            </a:r>
            <a:r>
              <a:rPr sz="1800" b="1" i="1" spc="-140" dirty="0">
                <a:latin typeface="Times New Roman"/>
                <a:cs typeface="Times New Roman"/>
              </a:rPr>
              <a:t>que  </a:t>
            </a:r>
            <a:r>
              <a:rPr sz="1800" b="1" i="1" spc="-40" dirty="0">
                <a:latin typeface="Times New Roman"/>
                <a:cs typeface="Times New Roman"/>
              </a:rPr>
              <a:t>X </a:t>
            </a:r>
            <a:r>
              <a:rPr sz="1800" b="1" i="1" spc="-55" dirty="0">
                <a:latin typeface="Times New Roman"/>
                <a:cs typeface="Times New Roman"/>
              </a:rPr>
              <a:t>cambia,Y </a:t>
            </a:r>
            <a:r>
              <a:rPr sz="1800" b="1" i="1" spc="-50" dirty="0">
                <a:latin typeface="Times New Roman"/>
                <a:cs typeface="Times New Roman"/>
              </a:rPr>
              <a:t>cambia </a:t>
            </a:r>
            <a:r>
              <a:rPr sz="1800" b="1" i="1" spc="-80" dirty="0">
                <a:latin typeface="Times New Roman"/>
                <a:cs typeface="Times New Roman"/>
              </a:rPr>
              <a:t>en </a:t>
            </a:r>
            <a:r>
              <a:rPr sz="1800" b="1" i="1" spc="-60" dirty="0">
                <a:latin typeface="Times New Roman"/>
                <a:cs typeface="Times New Roman"/>
              </a:rPr>
              <a:t>una </a:t>
            </a:r>
            <a:r>
              <a:rPr sz="1800" b="1" i="1" spc="-25" dirty="0">
                <a:latin typeface="Times New Roman"/>
                <a:cs typeface="Times New Roman"/>
              </a:rPr>
              <a:t>cantidad</a:t>
            </a:r>
            <a:r>
              <a:rPr sz="1800" b="1" i="1" spc="-30" dirty="0">
                <a:latin typeface="Times New Roman"/>
                <a:cs typeface="Times New Roman"/>
              </a:rPr>
              <a:t> </a:t>
            </a:r>
            <a:r>
              <a:rPr sz="1800" b="1" i="1" spc="-35" dirty="0">
                <a:latin typeface="Times New Roman"/>
                <a:cs typeface="Times New Roman"/>
              </a:rPr>
              <a:t>constante</a:t>
            </a:r>
            <a:r>
              <a:rPr sz="2400" spc="-3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5758" y="3197477"/>
            <a:ext cx="2485471" cy="1527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4144" y="1196721"/>
            <a:ext cx="2508646" cy="1572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825" y="4744680"/>
            <a:ext cx="2897307" cy="1936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57748" y="5054447"/>
            <a:ext cx="2475509" cy="1464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355" y="1415034"/>
            <a:ext cx="5146675" cy="3576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spc="-85" dirty="0">
                <a:latin typeface="Times New Roman"/>
                <a:cs typeface="Times New Roman"/>
              </a:rPr>
              <a:t>hacer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60" dirty="0">
                <a:latin typeface="Times New Roman"/>
                <a:cs typeface="Times New Roman"/>
              </a:rPr>
              <a:t>comentario,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b="1" spc="-105" dirty="0">
                <a:latin typeface="Times New Roman"/>
                <a:cs typeface="Times New Roman"/>
              </a:rPr>
              <a:t>NO </a:t>
            </a:r>
            <a:r>
              <a:rPr sz="1800" b="1" spc="-40" dirty="0">
                <a:latin typeface="Times New Roman"/>
                <a:cs typeface="Times New Roman"/>
              </a:rPr>
              <a:t>todas  </a:t>
            </a:r>
            <a:r>
              <a:rPr sz="1800" b="1" spc="-35" dirty="0">
                <a:latin typeface="Times New Roman"/>
                <a:cs typeface="Times New Roman"/>
              </a:rPr>
              <a:t>las </a:t>
            </a:r>
            <a:r>
              <a:rPr sz="1800" b="1" spc="5" dirty="0">
                <a:latin typeface="Times New Roman"/>
                <a:cs typeface="Times New Roman"/>
              </a:rPr>
              <a:t>relaciones </a:t>
            </a:r>
            <a:r>
              <a:rPr sz="1800" b="1" spc="25" dirty="0">
                <a:latin typeface="Times New Roman"/>
                <a:cs typeface="Times New Roman"/>
              </a:rPr>
              <a:t>en </a:t>
            </a:r>
            <a:r>
              <a:rPr sz="1800" b="1" spc="-25" dirty="0">
                <a:latin typeface="Times New Roman"/>
                <a:cs typeface="Times New Roman"/>
              </a:rPr>
              <a:t>la </a:t>
            </a:r>
            <a:r>
              <a:rPr sz="1800" b="1" spc="-10" dirty="0">
                <a:latin typeface="Times New Roman"/>
                <a:cs typeface="Times New Roman"/>
              </a:rPr>
              <a:t>vida </a:t>
            </a:r>
            <a:r>
              <a:rPr sz="1800" b="1" spc="10" dirty="0">
                <a:latin typeface="Times New Roman"/>
                <a:cs typeface="Times New Roman"/>
              </a:rPr>
              <a:t>son lineales</a:t>
            </a:r>
            <a:r>
              <a:rPr sz="1800" spc="10" dirty="0">
                <a:latin typeface="Times New Roman"/>
                <a:cs typeface="Times New Roman"/>
              </a:rPr>
              <a:t>. </a:t>
            </a: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75" dirty="0">
                <a:latin typeface="Times New Roman"/>
                <a:cs typeface="Times New Roman"/>
              </a:rPr>
              <a:t>embargo,  </a:t>
            </a:r>
            <a:r>
              <a:rPr sz="1800" spc="-105" dirty="0">
                <a:latin typeface="Times New Roman"/>
                <a:cs typeface="Times New Roman"/>
              </a:rPr>
              <a:t>se sigue </a:t>
            </a:r>
            <a:r>
              <a:rPr sz="1800" spc="-100" dirty="0">
                <a:latin typeface="Times New Roman"/>
                <a:cs typeface="Times New Roman"/>
              </a:rPr>
              <a:t>bajo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paradigma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90" dirty="0">
                <a:latin typeface="Times New Roman"/>
                <a:cs typeface="Times New Roman"/>
              </a:rPr>
              <a:t>lineal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simple.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85" dirty="0">
                <a:latin typeface="Times New Roman"/>
                <a:cs typeface="Times New Roman"/>
              </a:rPr>
              <a:t>Ejemplo:</a:t>
            </a:r>
            <a:endParaRPr sz="1800">
              <a:latin typeface="Times New Roman"/>
              <a:cs typeface="Times New Roman"/>
            </a:endParaRPr>
          </a:p>
          <a:p>
            <a:pPr marL="63500" marR="87630" indent="-51435">
              <a:lnSpc>
                <a:spcPct val="127800"/>
              </a:lnSpc>
              <a:tabLst>
                <a:tab pos="4979035" algn="l"/>
              </a:tabLst>
            </a:pPr>
            <a:r>
              <a:rPr sz="1800" spc="-100" dirty="0">
                <a:latin typeface="Times New Roman"/>
                <a:cs typeface="Times New Roman"/>
              </a:rPr>
              <a:t>-El nivel </a:t>
            </a:r>
            <a:r>
              <a:rPr sz="1800" spc="-75" dirty="0">
                <a:latin typeface="Times New Roman"/>
                <a:cs typeface="Times New Roman"/>
              </a:rPr>
              <a:t>de estrógenos en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mujeres </a:t>
            </a:r>
            <a:r>
              <a:rPr sz="1800" spc="-75" dirty="0">
                <a:latin typeface="Times New Roman"/>
                <a:cs typeface="Times New Roman"/>
              </a:rPr>
              <a:t>de 18-32 </a:t>
            </a:r>
            <a:r>
              <a:rPr sz="1800" spc="-85" dirty="0">
                <a:latin typeface="Times New Roman"/>
                <a:cs typeface="Times New Roman"/>
              </a:rPr>
              <a:t>años. </a:t>
            </a: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100" dirty="0">
                <a:latin typeface="Times New Roman"/>
                <a:cs typeface="Times New Roman"/>
              </a:rPr>
              <a:t>fun</a:t>
            </a:r>
            <a:r>
              <a:rPr sz="1800" spc="-110" dirty="0">
                <a:latin typeface="Times New Roman"/>
                <a:cs typeface="Times New Roman"/>
              </a:rPr>
              <a:t>c</a:t>
            </a:r>
            <a:r>
              <a:rPr sz="1800" spc="-80" dirty="0">
                <a:latin typeface="Times New Roman"/>
                <a:cs typeface="Times New Roman"/>
              </a:rPr>
              <a:t>ión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qu</a:t>
            </a:r>
            <a:r>
              <a:rPr sz="1800" spc="-75" dirty="0">
                <a:latin typeface="Times New Roman"/>
                <a:cs typeface="Times New Roman"/>
              </a:rPr>
              <a:t>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aument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75" dirty="0">
                <a:latin typeface="Times New Roman"/>
                <a:cs typeface="Times New Roman"/>
              </a:rPr>
              <a:t>,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biliza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vuel</a:t>
            </a:r>
            <a:r>
              <a:rPr sz="1800" spc="-155" dirty="0">
                <a:latin typeface="Times New Roman"/>
                <a:cs typeface="Times New Roman"/>
              </a:rPr>
              <a:t>v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disminuir</a:t>
            </a:r>
            <a:r>
              <a:rPr sz="1800" spc="-40" dirty="0">
                <a:latin typeface="Times New Roman"/>
                <a:cs typeface="Times New Roman"/>
              </a:rPr>
              <a:t> (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4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105275" algn="l"/>
              </a:tabLst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80" dirty="0">
                <a:latin typeface="Times New Roman"/>
                <a:cs typeface="Times New Roman"/>
              </a:rPr>
              <a:t>producción </a:t>
            </a:r>
            <a:r>
              <a:rPr sz="1800" spc="-95" dirty="0">
                <a:latin typeface="Times New Roman"/>
                <a:cs typeface="Times New Roman"/>
              </a:rPr>
              <a:t>inicial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20" dirty="0">
                <a:latin typeface="Times New Roman"/>
                <a:cs typeface="Times New Roman"/>
              </a:rPr>
              <a:t>nueva 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fábrica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(	</a:t>
            </a:r>
            <a:r>
              <a:rPr sz="1800" spc="15" dirty="0"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1397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considerar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igual </a:t>
            </a:r>
            <a:r>
              <a:rPr sz="1800" spc="-80" dirty="0">
                <a:latin typeface="Times New Roman"/>
                <a:cs typeface="Times New Roman"/>
              </a:rPr>
              <a:t>forma </a:t>
            </a:r>
            <a:r>
              <a:rPr sz="1800" spc="-204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5" dirty="0">
                <a:latin typeface="Times New Roman"/>
                <a:cs typeface="Times New Roman"/>
              </a:rPr>
              <a:t>lineales como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curvilíneas.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355" y="5392928"/>
            <a:ext cx="3221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4" dirty="0">
                <a:latin typeface="Times New Roman"/>
                <a:cs typeface="Times New Roman"/>
              </a:rPr>
              <a:t>Aunque </a:t>
            </a:r>
            <a:r>
              <a:rPr sz="1800" spc="-110" dirty="0">
                <a:latin typeface="Times New Roman"/>
                <a:cs typeface="Times New Roman"/>
              </a:rPr>
              <a:t>sean </a:t>
            </a:r>
            <a:r>
              <a:rPr sz="1800" spc="-85" dirty="0">
                <a:latin typeface="Times New Roman"/>
                <a:cs typeface="Times New Roman"/>
              </a:rPr>
              <a:t>relaciones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curvilíneas,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8034" y="5392928"/>
            <a:ext cx="1744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Times New Roman"/>
                <a:cs typeface="Times New Roman"/>
              </a:rPr>
              <a:t>logarítmicas, </a:t>
            </a:r>
            <a:r>
              <a:rPr sz="1800" spc="-75" dirty="0">
                <a:latin typeface="Times New Roman"/>
                <a:cs typeface="Times New Roman"/>
              </a:rPr>
              <a:t>u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otras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676" y="5667502"/>
            <a:ext cx="48723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no necesariamente </a:t>
            </a:r>
            <a:r>
              <a:rPr sz="1800" spc="-75" dirty="0">
                <a:latin typeface="Times New Roman"/>
                <a:cs typeface="Times New Roman"/>
              </a:rPr>
              <a:t>lineales, </a:t>
            </a:r>
            <a:r>
              <a:rPr sz="1800" spc="-95" dirty="0">
                <a:latin typeface="Times New Roman"/>
                <a:cs typeface="Times New Roman"/>
              </a:rPr>
              <a:t>estas seguirán </a:t>
            </a:r>
            <a:r>
              <a:rPr sz="1800" spc="-90" dirty="0">
                <a:latin typeface="Times New Roman"/>
                <a:cs typeface="Times New Roman"/>
              </a:rPr>
              <a:t>siendo  modelos </a:t>
            </a:r>
            <a:r>
              <a:rPr sz="1800" spc="-95" dirty="0">
                <a:latin typeface="Times New Roman"/>
                <a:cs typeface="Times New Roman"/>
              </a:rPr>
              <a:t>linéales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0" dirty="0">
                <a:latin typeface="Times New Roman"/>
                <a:cs typeface="Times New Roman"/>
              </a:rPr>
              <a:t>transformaciones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variables,  para </a:t>
            </a:r>
            <a:r>
              <a:rPr sz="1800" spc="-80" dirty="0">
                <a:latin typeface="Times New Roman"/>
                <a:cs typeface="Times New Roman"/>
              </a:rPr>
              <a:t>linearisar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respuesta.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4633" y="3431285"/>
            <a:ext cx="371475" cy="28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2740" y="3835673"/>
            <a:ext cx="357187" cy="155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56197" y="1632673"/>
            <a:ext cx="2520315" cy="4316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197864"/>
            <a:ext cx="5138420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contemplar el </a:t>
            </a:r>
            <a:r>
              <a:rPr sz="1800" spc="-95" dirty="0">
                <a:latin typeface="Times New Roman"/>
                <a:cs typeface="Times New Roman"/>
              </a:rPr>
              <a:t>hecho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del  </a:t>
            </a:r>
            <a:r>
              <a:rPr sz="1800" spc="-55" dirty="0">
                <a:latin typeface="Times New Roman"/>
                <a:cs typeface="Times New Roman"/>
              </a:rPr>
              <a:t>todo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14" dirty="0">
                <a:latin typeface="Times New Roman"/>
                <a:cs typeface="Times New Roman"/>
              </a:rPr>
              <a:t>Aunque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aplique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posible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no </a:t>
            </a:r>
            <a:r>
              <a:rPr sz="1800" spc="-225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obtenga </a:t>
            </a:r>
            <a:r>
              <a:rPr sz="1800" spc="-80" dirty="0">
                <a:latin typeface="Times New Roman"/>
                <a:cs typeface="Times New Roman"/>
              </a:rPr>
              <a:t>resultados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satisfactorios.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se grafica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pares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65" dirty="0">
                <a:latin typeface="Times New Roman"/>
                <a:cs typeface="Times New Roman"/>
              </a:rPr>
              <a:t>realmente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5" dirty="0">
                <a:latin typeface="Times New Roman"/>
                <a:cs typeface="Times New Roman"/>
              </a:rPr>
              <a:t>observa  </a:t>
            </a:r>
            <a:r>
              <a:rPr sz="1800" spc="-110" dirty="0">
                <a:latin typeface="Times New Roman"/>
                <a:cs typeface="Times New Roman"/>
              </a:rPr>
              <a:t>alguna </a:t>
            </a:r>
            <a:r>
              <a:rPr sz="1800" spc="-65" dirty="0">
                <a:latin typeface="Times New Roman"/>
                <a:cs typeface="Times New Roman"/>
              </a:rPr>
              <a:t>relación, </a:t>
            </a:r>
            <a:r>
              <a:rPr sz="1800" spc="-80" dirty="0">
                <a:latin typeface="Times New Roman"/>
                <a:cs typeface="Times New Roman"/>
              </a:rPr>
              <a:t>simplemente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70" dirty="0">
                <a:latin typeface="Times New Roman"/>
                <a:cs typeface="Times New Roman"/>
              </a:rPr>
              <a:t>quiere decir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interés,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0" dirty="0">
                <a:latin typeface="Times New Roman"/>
                <a:cs typeface="Times New Roman"/>
              </a:rPr>
              <a:t>tanto 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puede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95" dirty="0">
                <a:latin typeface="Times New Roman"/>
                <a:cs typeface="Times New Roman"/>
              </a:rPr>
              <a:t>explicada </a:t>
            </a:r>
            <a:r>
              <a:rPr sz="1800" spc="-80" dirty="0">
                <a:latin typeface="Times New Roman"/>
                <a:cs typeface="Times New Roman"/>
              </a:rPr>
              <a:t>mediante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9636" y="4653114"/>
            <a:ext cx="2688795" cy="186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327" y="367284"/>
            <a:ext cx="8726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El </a:t>
            </a:r>
            <a:r>
              <a:rPr sz="2800" spc="-105" dirty="0"/>
              <a:t>principio </a:t>
            </a:r>
            <a:r>
              <a:rPr sz="2800" spc="-60" dirty="0"/>
              <a:t>de </a:t>
            </a:r>
            <a:r>
              <a:rPr sz="2800" spc="-90" dirty="0"/>
              <a:t>la regresión: </a:t>
            </a:r>
            <a:r>
              <a:rPr sz="2800" spc="-15" dirty="0">
                <a:latin typeface="Arial"/>
                <a:cs typeface="Arial"/>
              </a:rPr>
              <a:t>tipo </a:t>
            </a:r>
            <a:r>
              <a:rPr sz="2800" spc="-75" dirty="0">
                <a:latin typeface="Arial"/>
                <a:cs typeface="Arial"/>
              </a:rPr>
              <a:t>de </a:t>
            </a:r>
            <a:r>
              <a:rPr sz="2800" spc="-50" dirty="0">
                <a:latin typeface="Arial"/>
                <a:cs typeface="Arial"/>
              </a:rPr>
              <a:t>relación </a:t>
            </a:r>
            <a:r>
              <a:rPr sz="2800" spc="-35" dirty="0">
                <a:latin typeface="Arial"/>
                <a:cs typeface="Arial"/>
              </a:rPr>
              <a:t>entre </a:t>
            </a:r>
            <a:r>
              <a:rPr sz="2800" spc="-15" dirty="0">
                <a:latin typeface="Arial"/>
                <a:cs typeface="Arial"/>
              </a:rPr>
              <a:t>“Y”</a:t>
            </a:r>
            <a:r>
              <a:rPr sz="2800" spc="-405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y </a:t>
            </a:r>
            <a:r>
              <a:rPr sz="2800" spc="-10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6383" y="2293645"/>
            <a:ext cx="267292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5604" y="5222875"/>
            <a:ext cx="949325" cy="949325"/>
            <a:chOff x="4205604" y="5222875"/>
            <a:chExt cx="949325" cy="949325"/>
          </a:xfrm>
        </p:grpSpPr>
        <p:sp>
          <p:nvSpPr>
            <p:cNvPr id="24" name="object 24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2"/>
                  </a:lnTo>
                  <a:lnTo>
                    <a:pt x="285839" y="36780"/>
                  </a:lnTo>
                  <a:lnTo>
                    <a:pt x="244930" y="56489"/>
                  </a:lnTo>
                  <a:lnTo>
                    <a:pt x="206343" y="79933"/>
                  </a:lnTo>
                  <a:lnTo>
                    <a:pt x="170315" y="106877"/>
                  </a:lnTo>
                  <a:lnTo>
                    <a:pt x="137080" y="137085"/>
                  </a:lnTo>
                  <a:lnTo>
                    <a:pt x="106874" y="170322"/>
                  </a:lnTo>
                  <a:lnTo>
                    <a:pt x="79931" y="206353"/>
                  </a:lnTo>
                  <a:lnTo>
                    <a:pt x="56488" y="244942"/>
                  </a:lnTo>
                  <a:lnTo>
                    <a:pt x="36780" y="285855"/>
                  </a:lnTo>
                  <a:lnTo>
                    <a:pt x="21041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1" y="607216"/>
                  </a:lnTo>
                  <a:lnTo>
                    <a:pt x="36780" y="650218"/>
                  </a:lnTo>
                  <a:lnTo>
                    <a:pt x="56488" y="691132"/>
                  </a:lnTo>
                  <a:lnTo>
                    <a:pt x="79931" y="729722"/>
                  </a:lnTo>
                  <a:lnTo>
                    <a:pt x="106874" y="765754"/>
                  </a:lnTo>
                  <a:lnTo>
                    <a:pt x="137080" y="798991"/>
                  </a:lnTo>
                  <a:lnTo>
                    <a:pt x="170315" y="829200"/>
                  </a:lnTo>
                  <a:lnTo>
                    <a:pt x="206343" y="856144"/>
                  </a:lnTo>
                  <a:lnTo>
                    <a:pt x="244930" y="879588"/>
                  </a:lnTo>
                  <a:lnTo>
                    <a:pt x="285839" y="899297"/>
                  </a:lnTo>
                  <a:lnTo>
                    <a:pt x="328835" y="915036"/>
                  </a:lnTo>
                  <a:lnTo>
                    <a:pt x="373683" y="926569"/>
                  </a:lnTo>
                  <a:lnTo>
                    <a:pt x="420148" y="933662"/>
                  </a:lnTo>
                  <a:lnTo>
                    <a:pt x="467995" y="936078"/>
                  </a:lnTo>
                  <a:lnTo>
                    <a:pt x="515863" y="933662"/>
                  </a:lnTo>
                  <a:lnTo>
                    <a:pt x="562348" y="926569"/>
                  </a:lnTo>
                  <a:lnTo>
                    <a:pt x="607213" y="915036"/>
                  </a:lnTo>
                  <a:lnTo>
                    <a:pt x="650224" y="899297"/>
                  </a:lnTo>
                  <a:lnTo>
                    <a:pt x="691145" y="879588"/>
                  </a:lnTo>
                  <a:lnTo>
                    <a:pt x="729741" y="856144"/>
                  </a:lnTo>
                  <a:lnTo>
                    <a:pt x="765778" y="829200"/>
                  </a:lnTo>
                  <a:lnTo>
                    <a:pt x="799020" y="798991"/>
                  </a:lnTo>
                  <a:lnTo>
                    <a:pt x="829232" y="765754"/>
                  </a:lnTo>
                  <a:lnTo>
                    <a:pt x="856178" y="729722"/>
                  </a:lnTo>
                  <a:lnTo>
                    <a:pt x="879624" y="691132"/>
                  </a:lnTo>
                  <a:lnTo>
                    <a:pt x="899334" y="650218"/>
                  </a:lnTo>
                  <a:lnTo>
                    <a:pt x="915074" y="607216"/>
                  </a:lnTo>
                  <a:lnTo>
                    <a:pt x="926607" y="562361"/>
                  </a:lnTo>
                  <a:lnTo>
                    <a:pt x="933700" y="515888"/>
                  </a:lnTo>
                  <a:lnTo>
                    <a:pt x="936117" y="468033"/>
                  </a:lnTo>
                  <a:lnTo>
                    <a:pt x="933700" y="420180"/>
                  </a:lnTo>
                  <a:lnTo>
                    <a:pt x="926607" y="373709"/>
                  </a:lnTo>
                  <a:lnTo>
                    <a:pt x="915074" y="328856"/>
                  </a:lnTo>
                  <a:lnTo>
                    <a:pt x="899334" y="285855"/>
                  </a:lnTo>
                  <a:lnTo>
                    <a:pt x="879624" y="244942"/>
                  </a:lnTo>
                  <a:lnTo>
                    <a:pt x="856178" y="206353"/>
                  </a:lnTo>
                  <a:lnTo>
                    <a:pt x="829232" y="170322"/>
                  </a:lnTo>
                  <a:lnTo>
                    <a:pt x="799020" y="137085"/>
                  </a:lnTo>
                  <a:lnTo>
                    <a:pt x="765778" y="106877"/>
                  </a:lnTo>
                  <a:lnTo>
                    <a:pt x="729741" y="79933"/>
                  </a:lnTo>
                  <a:lnTo>
                    <a:pt x="691145" y="56489"/>
                  </a:lnTo>
                  <a:lnTo>
                    <a:pt x="650224" y="36780"/>
                  </a:lnTo>
                  <a:lnTo>
                    <a:pt x="607213" y="21042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1" y="328856"/>
                  </a:lnTo>
                  <a:lnTo>
                    <a:pt x="36780" y="285855"/>
                  </a:lnTo>
                  <a:lnTo>
                    <a:pt x="56488" y="244942"/>
                  </a:lnTo>
                  <a:lnTo>
                    <a:pt x="79931" y="206353"/>
                  </a:lnTo>
                  <a:lnTo>
                    <a:pt x="106874" y="170322"/>
                  </a:lnTo>
                  <a:lnTo>
                    <a:pt x="137080" y="137085"/>
                  </a:lnTo>
                  <a:lnTo>
                    <a:pt x="170315" y="106877"/>
                  </a:lnTo>
                  <a:lnTo>
                    <a:pt x="206343" y="79933"/>
                  </a:lnTo>
                  <a:lnTo>
                    <a:pt x="244930" y="56489"/>
                  </a:lnTo>
                  <a:lnTo>
                    <a:pt x="285839" y="36780"/>
                  </a:lnTo>
                  <a:lnTo>
                    <a:pt x="328835" y="21042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2"/>
                  </a:lnTo>
                  <a:lnTo>
                    <a:pt x="650224" y="36780"/>
                  </a:lnTo>
                  <a:lnTo>
                    <a:pt x="691145" y="56489"/>
                  </a:lnTo>
                  <a:lnTo>
                    <a:pt x="729741" y="79933"/>
                  </a:lnTo>
                  <a:lnTo>
                    <a:pt x="765778" y="106877"/>
                  </a:lnTo>
                  <a:lnTo>
                    <a:pt x="799020" y="137085"/>
                  </a:lnTo>
                  <a:lnTo>
                    <a:pt x="829232" y="170322"/>
                  </a:lnTo>
                  <a:lnTo>
                    <a:pt x="856178" y="206353"/>
                  </a:lnTo>
                  <a:lnTo>
                    <a:pt x="879624" y="244942"/>
                  </a:lnTo>
                  <a:lnTo>
                    <a:pt x="899334" y="285855"/>
                  </a:lnTo>
                  <a:lnTo>
                    <a:pt x="915074" y="328856"/>
                  </a:lnTo>
                  <a:lnTo>
                    <a:pt x="926607" y="373709"/>
                  </a:lnTo>
                  <a:lnTo>
                    <a:pt x="933700" y="420180"/>
                  </a:lnTo>
                  <a:lnTo>
                    <a:pt x="936117" y="468033"/>
                  </a:lnTo>
                  <a:lnTo>
                    <a:pt x="933700" y="515888"/>
                  </a:lnTo>
                  <a:lnTo>
                    <a:pt x="926607" y="562361"/>
                  </a:lnTo>
                  <a:lnTo>
                    <a:pt x="915074" y="607216"/>
                  </a:lnTo>
                  <a:lnTo>
                    <a:pt x="899334" y="650218"/>
                  </a:lnTo>
                  <a:lnTo>
                    <a:pt x="879624" y="691132"/>
                  </a:lnTo>
                  <a:lnTo>
                    <a:pt x="856178" y="729722"/>
                  </a:lnTo>
                  <a:lnTo>
                    <a:pt x="829232" y="765754"/>
                  </a:lnTo>
                  <a:lnTo>
                    <a:pt x="799020" y="798991"/>
                  </a:lnTo>
                  <a:lnTo>
                    <a:pt x="765778" y="829200"/>
                  </a:lnTo>
                  <a:lnTo>
                    <a:pt x="729741" y="856144"/>
                  </a:lnTo>
                  <a:lnTo>
                    <a:pt x="691145" y="879588"/>
                  </a:lnTo>
                  <a:lnTo>
                    <a:pt x="650224" y="899297"/>
                  </a:lnTo>
                  <a:lnTo>
                    <a:pt x="607213" y="915036"/>
                  </a:lnTo>
                  <a:lnTo>
                    <a:pt x="562348" y="926569"/>
                  </a:lnTo>
                  <a:lnTo>
                    <a:pt x="515863" y="933662"/>
                  </a:lnTo>
                  <a:lnTo>
                    <a:pt x="467995" y="936078"/>
                  </a:lnTo>
                  <a:lnTo>
                    <a:pt x="420148" y="933662"/>
                  </a:lnTo>
                  <a:lnTo>
                    <a:pt x="373683" y="926569"/>
                  </a:lnTo>
                  <a:lnTo>
                    <a:pt x="328835" y="915036"/>
                  </a:lnTo>
                  <a:lnTo>
                    <a:pt x="285839" y="899297"/>
                  </a:lnTo>
                  <a:lnTo>
                    <a:pt x="244930" y="879588"/>
                  </a:lnTo>
                  <a:lnTo>
                    <a:pt x="206343" y="856144"/>
                  </a:lnTo>
                  <a:lnTo>
                    <a:pt x="170315" y="829200"/>
                  </a:lnTo>
                  <a:lnTo>
                    <a:pt x="137080" y="798991"/>
                  </a:lnTo>
                  <a:lnTo>
                    <a:pt x="106874" y="765754"/>
                  </a:lnTo>
                  <a:lnTo>
                    <a:pt x="79931" y="729722"/>
                  </a:lnTo>
                  <a:lnTo>
                    <a:pt x="56488" y="691132"/>
                  </a:lnTo>
                  <a:lnTo>
                    <a:pt x="36780" y="650218"/>
                  </a:lnTo>
                  <a:lnTo>
                    <a:pt x="21041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15434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32" name="object 32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40" name="object 40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4" name="object 44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85280" y="5215886"/>
            <a:ext cx="2454910" cy="1014730"/>
            <a:chOff x="5685280" y="5215886"/>
            <a:chExt cx="2454910" cy="1014730"/>
          </a:xfrm>
        </p:grpSpPr>
        <p:sp>
          <p:nvSpPr>
            <p:cNvPr id="49" name="object 49"/>
            <p:cNvSpPr/>
            <p:nvPr/>
          </p:nvSpPr>
          <p:spPr>
            <a:xfrm>
              <a:off x="5685280" y="5215886"/>
              <a:ext cx="2454404" cy="10142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24143" y="5229199"/>
              <a:ext cx="2376297" cy="9361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24144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Inferencia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Estadística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4" name="object 24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28" name="object 28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2" name="object 32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0" name="object 40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622" y="432307"/>
            <a:ext cx="75755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5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863" y="1414017"/>
            <a:ext cx="484949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b="1" i="1" spc="-70" dirty="0">
                <a:latin typeface="Times New Roman"/>
                <a:cs typeface="Times New Roman"/>
              </a:rPr>
              <a:t>regresión  </a:t>
            </a:r>
            <a:r>
              <a:rPr sz="1800" b="1" i="1" spc="-85" dirty="0">
                <a:latin typeface="Times New Roman"/>
                <a:cs typeface="Times New Roman"/>
              </a:rPr>
              <a:t>simple  </a:t>
            </a:r>
            <a:r>
              <a:rPr sz="1800" b="1" i="1" spc="-15" dirty="0">
                <a:latin typeface="Times New Roman"/>
                <a:cs typeface="Times New Roman"/>
              </a:rPr>
              <a:t>lineal</a:t>
            </a:r>
            <a:r>
              <a:rPr sz="1800" spc="-15" dirty="0">
                <a:latin typeface="Times New Roman"/>
                <a:cs typeface="Times New Roman"/>
              </a:rPr>
              <a:t>, </a:t>
            </a:r>
            <a:r>
              <a:rPr sz="1800" spc="-7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objetivo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5" dirty="0">
                <a:latin typeface="Times New Roman"/>
                <a:cs typeface="Times New Roman"/>
              </a:rPr>
              <a:t>centra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125" dirty="0">
                <a:latin typeface="Times New Roman"/>
                <a:cs typeface="Times New Roman"/>
              </a:rPr>
              <a:t>capaz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modelar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datos.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siguiente </a:t>
            </a:r>
            <a:r>
              <a:rPr sz="1800" spc="-65" dirty="0">
                <a:latin typeface="Times New Roman"/>
                <a:cs typeface="Times New Roman"/>
              </a:rPr>
              <a:t>forma: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463" y="4677155"/>
            <a:ext cx="3775710" cy="17989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800" spc="-60" dirty="0">
                <a:latin typeface="Times New Roman"/>
                <a:cs typeface="Times New Roman"/>
              </a:rPr>
              <a:t>donde,</a:t>
            </a:r>
            <a:endParaRPr sz="1800">
              <a:latin typeface="Times New Roman"/>
              <a:cs typeface="Times New Roman"/>
            </a:endParaRPr>
          </a:p>
          <a:p>
            <a:pPr marL="38100" marR="30480">
              <a:lnSpc>
                <a:spcPct val="126499"/>
              </a:lnSpc>
              <a:spcBef>
                <a:spcPts val="135"/>
              </a:spcBef>
            </a:pPr>
            <a:r>
              <a:rPr sz="1800" spc="-70" dirty="0">
                <a:latin typeface="Alfios"/>
                <a:cs typeface="Alfios"/>
              </a:rPr>
              <a:t>𝑌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195" dirty="0">
                <a:latin typeface="Times New Roman"/>
                <a:cs typeface="Times New Roman"/>
              </a:rPr>
              <a:t>X  X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5" dirty="0">
                <a:latin typeface="Times New Roman"/>
                <a:cs typeface="Times New Roman"/>
              </a:rPr>
              <a:t>cambio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independiente  </a:t>
            </a:r>
            <a:r>
              <a:rPr sz="1800" spc="-170" dirty="0">
                <a:latin typeface="Times New Roman"/>
                <a:cs typeface="Times New Roman"/>
              </a:rPr>
              <a:t>B</a:t>
            </a:r>
            <a:r>
              <a:rPr sz="1800" spc="-254" baseline="-20833" dirty="0">
                <a:latin typeface="Times New Roman"/>
                <a:cs typeface="Times New Roman"/>
              </a:rPr>
              <a:t>0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800" spc="-170" dirty="0">
                <a:latin typeface="Times New Roman"/>
                <a:cs typeface="Times New Roman"/>
              </a:rPr>
              <a:t>B</a:t>
            </a:r>
            <a:r>
              <a:rPr sz="1800" spc="-254" baseline="-20833" dirty="0">
                <a:latin typeface="Times New Roman"/>
                <a:cs typeface="Times New Roman"/>
              </a:rPr>
              <a:t>1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9442" y="3838453"/>
            <a:ext cx="2404664" cy="46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8207" y="1556766"/>
            <a:ext cx="2592323" cy="1944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8183" y="4532575"/>
            <a:ext cx="3860054" cy="1938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622" y="360425"/>
            <a:ext cx="75749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0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02336" y="1572514"/>
            <a:ext cx="621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0" dirty="0">
                <a:latin typeface="Times New Roman"/>
                <a:cs typeface="Times New Roman"/>
              </a:rPr>
              <a:t>Un </a:t>
            </a:r>
            <a:r>
              <a:rPr sz="1800" spc="-65" dirty="0">
                <a:latin typeface="Times New Roman"/>
                <a:cs typeface="Times New Roman"/>
              </a:rPr>
              <a:t>ejemplo,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siguiente.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5787" y="3538537"/>
            <a:ext cx="3486150" cy="2943225"/>
            <a:chOff x="585787" y="3538537"/>
            <a:chExt cx="3486150" cy="2943225"/>
          </a:xfrm>
        </p:grpSpPr>
        <p:sp>
          <p:nvSpPr>
            <p:cNvPr id="5" name="object 5"/>
            <p:cNvSpPr/>
            <p:nvPr/>
          </p:nvSpPr>
          <p:spPr>
            <a:xfrm>
              <a:off x="585787" y="3538537"/>
              <a:ext cx="3486150" cy="2943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2999" y="5429250"/>
              <a:ext cx="0" cy="786130"/>
            </a:xfrm>
            <a:custGeom>
              <a:avLst/>
              <a:gdLst/>
              <a:ahLst/>
              <a:cxnLst/>
              <a:rect l="l" t="t" r="r" b="b"/>
              <a:pathLst>
                <a:path h="786129">
                  <a:moveTo>
                    <a:pt x="0" y="0"/>
                  </a:moveTo>
                  <a:lnTo>
                    <a:pt x="0" y="785837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9117" y="6145276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imes New Roman"/>
                <a:cs typeface="Times New Roman"/>
              </a:rPr>
              <a:t>xj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18637" y="5205948"/>
            <a:ext cx="1363980" cy="598805"/>
            <a:chOff x="5818637" y="5205948"/>
            <a:chExt cx="1363980" cy="598805"/>
          </a:xfrm>
        </p:grpSpPr>
        <p:sp>
          <p:nvSpPr>
            <p:cNvPr id="9" name="object 9"/>
            <p:cNvSpPr/>
            <p:nvPr/>
          </p:nvSpPr>
          <p:spPr>
            <a:xfrm>
              <a:off x="5818637" y="5205948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4832" y="5246369"/>
              <a:ext cx="1262634" cy="557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57875" y="5214950"/>
              <a:ext cx="1285875" cy="5000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71537" y="4094988"/>
            <a:ext cx="4643755" cy="1313180"/>
            <a:chOff x="1071537" y="4094988"/>
            <a:chExt cx="4643755" cy="1313180"/>
          </a:xfrm>
        </p:grpSpPr>
        <p:sp>
          <p:nvSpPr>
            <p:cNvPr id="13" name="object 13"/>
            <p:cNvSpPr/>
            <p:nvPr/>
          </p:nvSpPr>
          <p:spPr>
            <a:xfrm>
              <a:off x="1642999" y="4572000"/>
              <a:ext cx="643255" cy="428625"/>
            </a:xfrm>
            <a:custGeom>
              <a:avLst/>
              <a:gdLst/>
              <a:ahLst/>
              <a:cxnLst/>
              <a:rect l="l" t="t" r="r" b="b"/>
              <a:pathLst>
                <a:path w="643255" h="428625">
                  <a:moveTo>
                    <a:pt x="0" y="428625"/>
                  </a:moveTo>
                  <a:lnTo>
                    <a:pt x="643001" y="428625"/>
                  </a:lnTo>
                </a:path>
                <a:path w="643255" h="428625">
                  <a:moveTo>
                    <a:pt x="643001" y="428625"/>
                  </a:moveTo>
                  <a:lnTo>
                    <a:pt x="643001" y="71500"/>
                  </a:lnTo>
                </a:path>
                <a:path w="643255" h="428625">
                  <a:moveTo>
                    <a:pt x="0" y="428625"/>
                  </a:moveTo>
                  <a:lnTo>
                    <a:pt x="643001" y="0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1524" y="4094987"/>
              <a:ext cx="4643755" cy="1313180"/>
            </a:xfrm>
            <a:custGeom>
              <a:avLst/>
              <a:gdLst/>
              <a:ahLst/>
              <a:cxnLst/>
              <a:rect l="l" t="t" r="r" b="b"/>
              <a:pathLst>
                <a:path w="4643755" h="1313179">
                  <a:moveTo>
                    <a:pt x="4500600" y="1262888"/>
                  </a:moveTo>
                  <a:lnTo>
                    <a:pt x="4417415" y="1214247"/>
                  </a:lnTo>
                  <a:lnTo>
                    <a:pt x="4415129" y="1212977"/>
                  </a:lnTo>
                  <a:lnTo>
                    <a:pt x="4412208" y="1213739"/>
                  </a:lnTo>
                  <a:lnTo>
                    <a:pt x="4410938" y="1215898"/>
                  </a:lnTo>
                  <a:lnTo>
                    <a:pt x="4409541" y="1218184"/>
                  </a:lnTo>
                  <a:lnTo>
                    <a:pt x="4410303" y="1221105"/>
                  </a:lnTo>
                  <a:lnTo>
                    <a:pt x="4412589" y="1222502"/>
                  </a:lnTo>
                  <a:lnTo>
                    <a:pt x="4473537" y="1258062"/>
                  </a:lnTo>
                  <a:lnTo>
                    <a:pt x="12" y="1256538"/>
                  </a:lnTo>
                  <a:lnTo>
                    <a:pt x="0" y="1266063"/>
                  </a:lnTo>
                  <a:lnTo>
                    <a:pt x="4473549" y="1267587"/>
                  </a:lnTo>
                  <a:lnTo>
                    <a:pt x="4412589" y="1303147"/>
                  </a:lnTo>
                  <a:lnTo>
                    <a:pt x="4410303" y="1304417"/>
                  </a:lnTo>
                  <a:lnTo>
                    <a:pt x="4409541" y="1307338"/>
                  </a:lnTo>
                  <a:lnTo>
                    <a:pt x="4410811" y="1309624"/>
                  </a:lnTo>
                  <a:lnTo>
                    <a:pt x="4412208" y="1311910"/>
                  </a:lnTo>
                  <a:lnTo>
                    <a:pt x="4415129" y="1312672"/>
                  </a:lnTo>
                  <a:lnTo>
                    <a:pt x="4417415" y="1311402"/>
                  </a:lnTo>
                  <a:lnTo>
                    <a:pt x="4492536" y="1267587"/>
                  </a:lnTo>
                  <a:lnTo>
                    <a:pt x="4500600" y="1262888"/>
                  </a:lnTo>
                  <a:close/>
                </a:path>
                <a:path w="4643755" h="1313179">
                  <a:moveTo>
                    <a:pt x="4572101" y="50038"/>
                  </a:moveTo>
                  <a:lnTo>
                    <a:pt x="4488789" y="1397"/>
                  </a:lnTo>
                  <a:lnTo>
                    <a:pt x="4486630" y="0"/>
                  </a:lnTo>
                  <a:lnTo>
                    <a:pt x="4483709" y="762"/>
                  </a:lnTo>
                  <a:lnTo>
                    <a:pt x="4482312" y="3048"/>
                  </a:lnTo>
                  <a:lnTo>
                    <a:pt x="4481042" y="5334"/>
                  </a:lnTo>
                  <a:lnTo>
                    <a:pt x="4481804" y="8255"/>
                  </a:lnTo>
                  <a:lnTo>
                    <a:pt x="4484090" y="9652"/>
                  </a:lnTo>
                  <a:lnTo>
                    <a:pt x="4544923" y="45212"/>
                  </a:lnTo>
                  <a:lnTo>
                    <a:pt x="1928850" y="43688"/>
                  </a:lnTo>
                  <a:lnTo>
                    <a:pt x="1928850" y="53213"/>
                  </a:lnTo>
                  <a:lnTo>
                    <a:pt x="4544923" y="54737"/>
                  </a:lnTo>
                  <a:lnTo>
                    <a:pt x="4483963" y="90297"/>
                  </a:lnTo>
                  <a:lnTo>
                    <a:pt x="4481677" y="91567"/>
                  </a:lnTo>
                  <a:lnTo>
                    <a:pt x="4480915" y="94488"/>
                  </a:lnTo>
                  <a:lnTo>
                    <a:pt x="4482312" y="96774"/>
                  </a:lnTo>
                  <a:lnTo>
                    <a:pt x="4483582" y="99060"/>
                  </a:lnTo>
                  <a:lnTo>
                    <a:pt x="4486503" y="99822"/>
                  </a:lnTo>
                  <a:lnTo>
                    <a:pt x="4488789" y="98552"/>
                  </a:lnTo>
                  <a:lnTo>
                    <a:pt x="4564024" y="54737"/>
                  </a:lnTo>
                  <a:lnTo>
                    <a:pt x="4572101" y="50038"/>
                  </a:lnTo>
                  <a:close/>
                </a:path>
                <a:path w="4643755" h="1313179">
                  <a:moveTo>
                    <a:pt x="4643475" y="764413"/>
                  </a:moveTo>
                  <a:lnTo>
                    <a:pt x="4560290" y="715772"/>
                  </a:lnTo>
                  <a:lnTo>
                    <a:pt x="4558004" y="714375"/>
                  </a:lnTo>
                  <a:lnTo>
                    <a:pt x="4555083" y="715137"/>
                  </a:lnTo>
                  <a:lnTo>
                    <a:pt x="4553813" y="717423"/>
                  </a:lnTo>
                  <a:lnTo>
                    <a:pt x="4552416" y="719709"/>
                  </a:lnTo>
                  <a:lnTo>
                    <a:pt x="4553178" y="722630"/>
                  </a:lnTo>
                  <a:lnTo>
                    <a:pt x="4555464" y="724027"/>
                  </a:lnTo>
                  <a:lnTo>
                    <a:pt x="4616399" y="759587"/>
                  </a:lnTo>
                  <a:lnTo>
                    <a:pt x="1000099" y="758063"/>
                  </a:lnTo>
                  <a:lnTo>
                    <a:pt x="1000099" y="767588"/>
                  </a:lnTo>
                  <a:lnTo>
                    <a:pt x="4616424" y="769112"/>
                  </a:lnTo>
                  <a:lnTo>
                    <a:pt x="4555464" y="804672"/>
                  </a:lnTo>
                  <a:lnTo>
                    <a:pt x="4553178" y="805942"/>
                  </a:lnTo>
                  <a:lnTo>
                    <a:pt x="4552416" y="808863"/>
                  </a:lnTo>
                  <a:lnTo>
                    <a:pt x="4553686" y="811149"/>
                  </a:lnTo>
                  <a:lnTo>
                    <a:pt x="4555083" y="813435"/>
                  </a:lnTo>
                  <a:lnTo>
                    <a:pt x="4558004" y="814197"/>
                  </a:lnTo>
                  <a:lnTo>
                    <a:pt x="4560290" y="812927"/>
                  </a:lnTo>
                  <a:lnTo>
                    <a:pt x="4635411" y="769112"/>
                  </a:lnTo>
                  <a:lnTo>
                    <a:pt x="4643475" y="764413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57875" y="521495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40"/>
              </a:spcBef>
            </a:pPr>
            <a:r>
              <a:rPr sz="1800" spc="-55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18637" y="4491192"/>
            <a:ext cx="1363980" cy="599440"/>
            <a:chOff x="5818637" y="4491192"/>
            <a:chExt cx="1363980" cy="599440"/>
          </a:xfrm>
        </p:grpSpPr>
        <p:sp>
          <p:nvSpPr>
            <p:cNvPr id="17" name="object 17"/>
            <p:cNvSpPr/>
            <p:nvPr/>
          </p:nvSpPr>
          <p:spPr>
            <a:xfrm>
              <a:off x="5818637" y="4491192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16168" y="4532375"/>
              <a:ext cx="1220724" cy="557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57875" y="4500562"/>
              <a:ext cx="1285875" cy="5000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57875" y="4500562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640"/>
              </a:spcBef>
            </a:pPr>
            <a:r>
              <a:rPr sz="1800" spc="-7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18637" y="3777198"/>
            <a:ext cx="1363980" cy="598805"/>
            <a:chOff x="5818637" y="3777198"/>
            <a:chExt cx="1363980" cy="598805"/>
          </a:xfrm>
        </p:grpSpPr>
        <p:sp>
          <p:nvSpPr>
            <p:cNvPr id="22" name="object 22"/>
            <p:cNvSpPr/>
            <p:nvPr/>
          </p:nvSpPr>
          <p:spPr>
            <a:xfrm>
              <a:off x="5818637" y="3777198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0665" y="3817619"/>
              <a:ext cx="870965" cy="5577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57875" y="3786187"/>
              <a:ext cx="1285875" cy="5000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57875" y="3786187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640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" y="1197864"/>
            <a:ext cx="4714240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Supóngase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puntos del </a:t>
            </a:r>
            <a:r>
              <a:rPr sz="1800" spc="-80" dirty="0">
                <a:latin typeface="Times New Roman"/>
                <a:cs typeface="Times New Roman"/>
              </a:rPr>
              <a:t>ejemplo </a:t>
            </a:r>
            <a:r>
              <a:rPr sz="1800" spc="-75" dirty="0">
                <a:latin typeface="Times New Roman"/>
                <a:cs typeface="Times New Roman"/>
              </a:rPr>
              <a:t>anterior  </a:t>
            </a:r>
            <a:r>
              <a:rPr sz="1800" spc="-65" dirty="0">
                <a:latin typeface="Times New Roman"/>
                <a:cs typeface="Times New Roman"/>
              </a:rPr>
              <a:t>representan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casos,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20" dirty="0">
                <a:latin typeface="Times New Roman"/>
                <a:cs typeface="Times New Roman"/>
              </a:rPr>
              <a:t>cada caso </a:t>
            </a:r>
            <a:r>
              <a:rPr sz="1800" spc="-90" dirty="0">
                <a:latin typeface="Times New Roman"/>
                <a:cs typeface="Times New Roman"/>
              </a:rPr>
              <a:t>posee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60" dirty="0">
                <a:latin typeface="Arial"/>
                <a:cs typeface="Arial"/>
              </a:rPr>
              <a:t>“X”  </a:t>
            </a:r>
            <a:r>
              <a:rPr sz="1800" spc="-90" dirty="0">
                <a:latin typeface="Times New Roman"/>
                <a:cs typeface="Times New Roman"/>
              </a:rPr>
              <a:t>(variable </a:t>
            </a:r>
            <a:r>
              <a:rPr sz="1800" spc="-70" dirty="0">
                <a:latin typeface="Times New Roman"/>
                <a:cs typeface="Times New Roman"/>
              </a:rPr>
              <a:t>independiente)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0" dirty="0">
                <a:latin typeface="Times New Roman"/>
                <a:cs typeface="Times New Roman"/>
              </a:rPr>
              <a:t>valor </a:t>
            </a:r>
            <a:r>
              <a:rPr sz="1800" spc="-90" dirty="0">
                <a:latin typeface="Arial"/>
                <a:cs typeface="Arial"/>
              </a:rPr>
              <a:t>“Y” </a:t>
            </a:r>
            <a:r>
              <a:rPr sz="1800" spc="-90" dirty="0">
                <a:latin typeface="Times New Roman"/>
                <a:cs typeface="Times New Roman"/>
              </a:rPr>
              <a:t>(variable  </a:t>
            </a:r>
            <a:r>
              <a:rPr sz="1800" spc="-55" dirty="0">
                <a:latin typeface="Times New Roman"/>
                <a:cs typeface="Times New Roman"/>
              </a:rPr>
              <a:t>dependiente).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20" dirty="0">
                <a:latin typeface="Times New Roman"/>
                <a:cs typeface="Times New Roman"/>
              </a:rPr>
              <a:t>Supongamos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60" dirty="0">
                <a:latin typeface="Times New Roman"/>
                <a:cs typeface="Times New Roman"/>
              </a:rPr>
              <a:t>resultó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548" y="4047998"/>
            <a:ext cx="4711700" cy="2327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caso,</a:t>
            </a:r>
            <a:endParaRPr sz="1800">
              <a:latin typeface="Times New Roman"/>
              <a:cs typeface="Times New Roman"/>
            </a:endParaRPr>
          </a:p>
          <a:p>
            <a:pPr marL="287020" marR="2780665">
              <a:lnSpc>
                <a:spcPct val="127800"/>
              </a:lnSpc>
            </a:pPr>
            <a:r>
              <a:rPr sz="1800" spc="-80" dirty="0">
                <a:latin typeface="Times New Roman"/>
                <a:cs typeface="Times New Roman"/>
              </a:rPr>
              <a:t>5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intercepto  </a:t>
            </a:r>
            <a:r>
              <a:rPr sz="1800" spc="-80" dirty="0">
                <a:latin typeface="Times New Roman"/>
                <a:cs typeface="Times New Roman"/>
              </a:rPr>
              <a:t>2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pendiente </a:t>
            </a:r>
            <a:r>
              <a:rPr sz="1800" spc="-85" dirty="0">
                <a:latin typeface="Times New Roman"/>
                <a:cs typeface="Times New Roman"/>
              </a:rPr>
              <a:t>expresa que para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5" dirty="0">
                <a:latin typeface="Times New Roman"/>
                <a:cs typeface="Times New Roman"/>
              </a:rPr>
              <a:t>cambio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unidad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35" dirty="0">
                <a:latin typeface="Arial"/>
                <a:cs typeface="Arial"/>
              </a:rPr>
              <a:t>“X”,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tiene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10" dirty="0">
                <a:latin typeface="Times New Roman"/>
                <a:cs typeface="Times New Roman"/>
              </a:rPr>
              <a:t>cambio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55" dirty="0">
                <a:latin typeface="Arial"/>
                <a:cs typeface="Arial"/>
              </a:rPr>
              <a:t>“</a:t>
            </a:r>
            <a:r>
              <a:rPr sz="1800" spc="-55" dirty="0">
                <a:latin typeface="Times New Roman"/>
                <a:cs typeface="Times New Roman"/>
              </a:rPr>
              <a:t>2</a:t>
            </a:r>
            <a:r>
              <a:rPr sz="1800" spc="-55" dirty="0">
                <a:latin typeface="Arial"/>
                <a:cs typeface="Arial"/>
              </a:rPr>
              <a:t>”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240" dirty="0">
                <a:latin typeface="Times New Roman"/>
                <a:cs typeface="Times New Roman"/>
              </a:rPr>
              <a:t>Y. </a:t>
            </a: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60" dirty="0">
                <a:latin typeface="Arial"/>
                <a:cs typeface="Arial"/>
              </a:rPr>
              <a:t>“Y”, </a:t>
            </a:r>
            <a:r>
              <a:rPr sz="1800" spc="-105" dirty="0">
                <a:latin typeface="Times New Roman"/>
                <a:cs typeface="Times New Roman"/>
              </a:rPr>
              <a:t>es una </a:t>
            </a:r>
            <a:r>
              <a:rPr sz="1800" spc="-95" dirty="0">
                <a:latin typeface="Times New Roman"/>
                <a:cs typeface="Times New Roman"/>
              </a:rPr>
              <a:t>función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Arial"/>
                <a:cs typeface="Arial"/>
              </a:rPr>
              <a:t>“X”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8972" y="315722"/>
            <a:ext cx="73101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90" dirty="0"/>
              <a:t>regresión:</a:t>
            </a:r>
            <a:r>
              <a:rPr sz="2800" spc="-434" dirty="0"/>
              <a:t> </a:t>
            </a:r>
            <a:r>
              <a:rPr sz="2800" spc="-135" dirty="0"/>
              <a:t>ejemplo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619630" y="3213036"/>
            <a:ext cx="2071750" cy="386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4189" y="1277111"/>
            <a:ext cx="2808351" cy="288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4189" y="4653178"/>
            <a:ext cx="2817622" cy="1864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963" y="1215644"/>
            <a:ext cx="5065395" cy="475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635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90" dirty="0">
                <a:latin typeface="Times New Roman"/>
                <a:cs typeface="Times New Roman"/>
              </a:rPr>
              <a:t>lineal </a:t>
            </a:r>
            <a:r>
              <a:rPr sz="1800" spc="-85" dirty="0">
                <a:latin typeface="Times New Roman"/>
                <a:cs typeface="Times New Roman"/>
              </a:rPr>
              <a:t>bivariada,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mayor </a:t>
            </a:r>
            <a:r>
              <a:rPr sz="1800" spc="-95" dirty="0">
                <a:latin typeface="Times New Roman"/>
                <a:cs typeface="Times New Roman"/>
              </a:rPr>
              <a:t>importancia 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centra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pendiente: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0" dirty="0">
                <a:latin typeface="Times New Roman"/>
                <a:cs typeface="Times New Roman"/>
              </a:rPr>
              <a:t>positiva,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positiva.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0" dirty="0">
                <a:latin typeface="Times New Roman"/>
                <a:cs typeface="Times New Roman"/>
              </a:rPr>
              <a:t>negativa,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negativa.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-Si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nula (igual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95" dirty="0">
                <a:latin typeface="Arial"/>
                <a:cs typeface="Arial"/>
              </a:rPr>
              <a:t>“cero”),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todo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 </a:t>
            </a:r>
            <a:r>
              <a:rPr sz="1800" spc="-65" dirty="0">
                <a:latin typeface="Times New Roman"/>
                <a:cs typeface="Times New Roman"/>
              </a:rPr>
              <a:t>interesante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pendiente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125" dirty="0">
                <a:latin typeface="Arial"/>
                <a:cs typeface="Arial"/>
              </a:rPr>
              <a:t>“nula” </a:t>
            </a:r>
            <a:r>
              <a:rPr sz="1800" spc="-75" dirty="0">
                <a:latin typeface="Times New Roman"/>
                <a:cs typeface="Times New Roman"/>
              </a:rPr>
              <a:t>o </a:t>
            </a:r>
            <a:r>
              <a:rPr sz="1800" spc="-110" dirty="0">
                <a:latin typeface="Times New Roman"/>
                <a:cs typeface="Times New Roman"/>
              </a:rPr>
              <a:t>igual </a:t>
            </a:r>
            <a:r>
              <a:rPr sz="1800" spc="-400" dirty="0">
                <a:latin typeface="Times New Roman"/>
                <a:cs typeface="Times New Roman"/>
              </a:rPr>
              <a:t>a  </a:t>
            </a:r>
            <a:r>
              <a:rPr sz="1800" spc="-70" dirty="0">
                <a:latin typeface="Times New Roman"/>
                <a:cs typeface="Times New Roman"/>
              </a:rPr>
              <a:t>cero </a:t>
            </a:r>
            <a:r>
              <a:rPr sz="1800" spc="-80" dirty="0">
                <a:latin typeface="Times New Roman"/>
                <a:cs typeface="Times New Roman"/>
              </a:rPr>
              <a:t>estadísticamente no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100" dirty="0">
                <a:latin typeface="Times New Roman"/>
                <a:cs typeface="Times New Roman"/>
              </a:rPr>
              <a:t>ninguna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50" dirty="0">
                <a:latin typeface="Times New Roman"/>
                <a:cs typeface="Times New Roman"/>
              </a:rPr>
              <a:t>entra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95" dirty="0">
                <a:latin typeface="Times New Roman"/>
                <a:cs typeface="Times New Roman"/>
              </a:rPr>
              <a:t>variables(en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20" dirty="0">
                <a:latin typeface="Times New Roman"/>
                <a:cs typeface="Times New Roman"/>
              </a:rPr>
              <a:t>vale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pena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5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función 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regresión).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40" dirty="0">
                <a:latin typeface="Times New Roman"/>
                <a:cs typeface="Times New Roman"/>
              </a:rPr>
              <a:t>tanto,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75" dirty="0">
                <a:latin typeface="Times New Roman"/>
                <a:cs typeface="Times New Roman"/>
              </a:rPr>
              <a:t>puede utilizarse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35" dirty="0">
                <a:latin typeface="Times New Roman"/>
                <a:cs typeface="Times New Roman"/>
              </a:rPr>
              <a:t>variable  </a:t>
            </a:r>
            <a:r>
              <a:rPr sz="1800" spc="-95" dirty="0">
                <a:latin typeface="Times New Roman"/>
                <a:cs typeface="Times New Roman"/>
              </a:rPr>
              <a:t>explicativa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5" dirty="0">
                <a:latin typeface="Arial"/>
                <a:cs typeface="Arial"/>
              </a:rPr>
              <a:t>“Y”,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5" dirty="0">
                <a:latin typeface="Times New Roman"/>
                <a:cs typeface="Times New Roman"/>
              </a:rPr>
              <a:t>funcional  </a:t>
            </a:r>
            <a:r>
              <a:rPr sz="1800" spc="-75" dirty="0">
                <a:latin typeface="Times New Roman"/>
                <a:cs typeface="Times New Roman"/>
              </a:rPr>
              <a:t>brinda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prácticamente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nula.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977" y="315722"/>
            <a:ext cx="75755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 </a:t>
            </a:r>
            <a:r>
              <a:rPr sz="2800" spc="-65" dirty="0"/>
              <a:t>regresión </a:t>
            </a:r>
            <a:r>
              <a:rPr sz="2800" spc="-330" dirty="0"/>
              <a:t>:</a:t>
            </a:r>
            <a:r>
              <a:rPr sz="2800" spc="-525" dirty="0"/>
              <a:t> </a:t>
            </a:r>
            <a:r>
              <a:rPr sz="2800" spc="-90" dirty="0"/>
              <a:t>concepto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530831" y="1449994"/>
            <a:ext cx="2197887" cy="2148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0119" y="4020635"/>
            <a:ext cx="2301317" cy="2259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07" y="629666"/>
            <a:ext cx="896429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75" dirty="0"/>
              <a:t>Determinación </a:t>
            </a:r>
            <a:r>
              <a:rPr sz="2500" spc="-90" dirty="0"/>
              <a:t>del </a:t>
            </a:r>
            <a:r>
              <a:rPr sz="2500" spc="-70" dirty="0"/>
              <a:t>modelo </a:t>
            </a:r>
            <a:r>
              <a:rPr sz="2500" spc="-55" dirty="0"/>
              <a:t>de </a:t>
            </a:r>
            <a:r>
              <a:rPr sz="2500" spc="-80" dirty="0"/>
              <a:t>regresión: </a:t>
            </a:r>
            <a:r>
              <a:rPr sz="2500" spc="-85" dirty="0"/>
              <a:t>matemática </a:t>
            </a:r>
            <a:r>
              <a:rPr sz="2500" spc="20" dirty="0"/>
              <a:t>vs</a:t>
            </a:r>
            <a:r>
              <a:rPr sz="2500" spc="-445" dirty="0"/>
              <a:t> </a:t>
            </a:r>
            <a:r>
              <a:rPr sz="2500" spc="-55" dirty="0"/>
              <a:t>estadística</a:t>
            </a:r>
            <a:endParaRPr sz="2500"/>
          </a:p>
        </p:txBody>
      </p:sp>
      <p:grpSp>
        <p:nvGrpSpPr>
          <p:cNvPr id="3" name="object 3"/>
          <p:cNvGrpSpPr/>
          <p:nvPr/>
        </p:nvGrpSpPr>
        <p:grpSpPr>
          <a:xfrm>
            <a:off x="435606" y="1763356"/>
            <a:ext cx="4558665" cy="4827905"/>
            <a:chOff x="435606" y="1763356"/>
            <a:chExt cx="4558665" cy="4827905"/>
          </a:xfrm>
        </p:grpSpPr>
        <p:sp>
          <p:nvSpPr>
            <p:cNvPr id="4" name="object 4"/>
            <p:cNvSpPr/>
            <p:nvPr/>
          </p:nvSpPr>
          <p:spPr>
            <a:xfrm>
              <a:off x="435606" y="1763356"/>
              <a:ext cx="4558210" cy="48278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6469" y="3629659"/>
              <a:ext cx="0" cy="786130"/>
            </a:xfrm>
            <a:custGeom>
              <a:avLst/>
              <a:gdLst/>
              <a:ahLst/>
              <a:cxnLst/>
              <a:rect l="l" t="t" r="r" b="b"/>
              <a:pathLst>
                <a:path h="786129">
                  <a:moveTo>
                    <a:pt x="0" y="0"/>
                  </a:moveTo>
                  <a:lnTo>
                    <a:pt x="0" y="785748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02588" y="4345432"/>
            <a:ext cx="18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imes New Roman"/>
                <a:cs typeface="Times New Roman"/>
              </a:rPr>
              <a:t>xj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00933" y="4571964"/>
            <a:ext cx="1363980" cy="598805"/>
            <a:chOff x="5900933" y="4571964"/>
            <a:chExt cx="1363980" cy="598805"/>
          </a:xfrm>
        </p:grpSpPr>
        <p:sp>
          <p:nvSpPr>
            <p:cNvPr id="8" name="object 8"/>
            <p:cNvSpPr/>
            <p:nvPr/>
          </p:nvSpPr>
          <p:spPr>
            <a:xfrm>
              <a:off x="5900933" y="4571964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7128" y="4612386"/>
              <a:ext cx="1262633" cy="5577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0171" y="4581080"/>
              <a:ext cx="1285875" cy="5000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71600" y="2658998"/>
            <a:ext cx="4680585" cy="2259965"/>
            <a:chOff x="971600" y="2658998"/>
            <a:chExt cx="4680585" cy="2259965"/>
          </a:xfrm>
        </p:grpSpPr>
        <p:sp>
          <p:nvSpPr>
            <p:cNvPr id="12" name="object 12"/>
            <p:cNvSpPr/>
            <p:nvPr/>
          </p:nvSpPr>
          <p:spPr>
            <a:xfrm>
              <a:off x="2632963" y="3068954"/>
              <a:ext cx="643255" cy="504190"/>
            </a:xfrm>
            <a:custGeom>
              <a:avLst/>
              <a:gdLst/>
              <a:ahLst/>
              <a:cxnLst/>
              <a:rect l="l" t="t" r="r" b="b"/>
              <a:pathLst>
                <a:path w="643254" h="504189">
                  <a:moveTo>
                    <a:pt x="0" y="504063"/>
                  </a:moveTo>
                  <a:lnTo>
                    <a:pt x="642874" y="504063"/>
                  </a:lnTo>
                </a:path>
                <a:path w="643254" h="504189">
                  <a:moveTo>
                    <a:pt x="642874" y="504063"/>
                  </a:moveTo>
                  <a:lnTo>
                    <a:pt x="642874" y="146812"/>
                  </a:lnTo>
                </a:path>
                <a:path w="643254" h="504189">
                  <a:moveTo>
                    <a:pt x="0" y="428625"/>
                  </a:moveTo>
                  <a:lnTo>
                    <a:pt x="588899" y="0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1600" y="2658998"/>
              <a:ext cx="4500880" cy="2259965"/>
            </a:xfrm>
            <a:custGeom>
              <a:avLst/>
              <a:gdLst/>
              <a:ahLst/>
              <a:cxnLst/>
              <a:rect l="l" t="t" r="r" b="b"/>
              <a:pathLst>
                <a:path w="4500880" h="2259965">
                  <a:moveTo>
                    <a:pt x="4500575" y="2210181"/>
                  </a:moveTo>
                  <a:lnTo>
                    <a:pt x="4417390" y="2161540"/>
                  </a:lnTo>
                  <a:lnTo>
                    <a:pt x="4415104" y="2160270"/>
                  </a:lnTo>
                  <a:lnTo>
                    <a:pt x="4412183" y="2161032"/>
                  </a:lnTo>
                  <a:lnTo>
                    <a:pt x="4410913" y="2163318"/>
                  </a:lnTo>
                  <a:lnTo>
                    <a:pt x="4409516" y="2165604"/>
                  </a:lnTo>
                  <a:lnTo>
                    <a:pt x="4410278" y="2168525"/>
                  </a:lnTo>
                  <a:lnTo>
                    <a:pt x="4412564" y="2169795"/>
                  </a:lnTo>
                  <a:lnTo>
                    <a:pt x="4473511" y="2205355"/>
                  </a:lnTo>
                  <a:lnTo>
                    <a:pt x="0" y="2203831"/>
                  </a:lnTo>
                  <a:lnTo>
                    <a:pt x="0" y="2213356"/>
                  </a:lnTo>
                  <a:lnTo>
                    <a:pt x="4473524" y="2214880"/>
                  </a:lnTo>
                  <a:lnTo>
                    <a:pt x="4412564" y="2250440"/>
                  </a:lnTo>
                  <a:lnTo>
                    <a:pt x="4410278" y="2251837"/>
                  </a:lnTo>
                  <a:lnTo>
                    <a:pt x="4409516" y="2254758"/>
                  </a:lnTo>
                  <a:lnTo>
                    <a:pt x="4410786" y="2256917"/>
                  </a:lnTo>
                  <a:lnTo>
                    <a:pt x="4412183" y="2259203"/>
                  </a:lnTo>
                  <a:lnTo>
                    <a:pt x="4415104" y="2259965"/>
                  </a:lnTo>
                  <a:lnTo>
                    <a:pt x="4417390" y="2258695"/>
                  </a:lnTo>
                  <a:lnTo>
                    <a:pt x="4492510" y="2214880"/>
                  </a:lnTo>
                  <a:lnTo>
                    <a:pt x="4500575" y="2210181"/>
                  </a:lnTo>
                  <a:close/>
                </a:path>
                <a:path w="4500880" h="2259965">
                  <a:moveTo>
                    <a:pt x="4500575" y="771525"/>
                  </a:moveTo>
                  <a:lnTo>
                    <a:pt x="4417390" y="723011"/>
                  </a:lnTo>
                  <a:lnTo>
                    <a:pt x="4415104" y="721614"/>
                  </a:lnTo>
                  <a:lnTo>
                    <a:pt x="4412183" y="722376"/>
                  </a:lnTo>
                  <a:lnTo>
                    <a:pt x="4410913" y="724662"/>
                  </a:lnTo>
                  <a:lnTo>
                    <a:pt x="4409516" y="726948"/>
                  </a:lnTo>
                  <a:lnTo>
                    <a:pt x="4410278" y="729869"/>
                  </a:lnTo>
                  <a:lnTo>
                    <a:pt x="4412564" y="731139"/>
                  </a:lnTo>
                  <a:lnTo>
                    <a:pt x="4473537" y="766813"/>
                  </a:lnTo>
                  <a:lnTo>
                    <a:pt x="2304237" y="765175"/>
                  </a:lnTo>
                  <a:lnTo>
                    <a:pt x="2304237" y="774700"/>
                  </a:lnTo>
                  <a:lnTo>
                    <a:pt x="4473537" y="776338"/>
                  </a:lnTo>
                  <a:lnTo>
                    <a:pt x="4491177" y="776351"/>
                  </a:lnTo>
                  <a:lnTo>
                    <a:pt x="4473524" y="776351"/>
                  </a:lnTo>
                  <a:lnTo>
                    <a:pt x="4412564" y="811911"/>
                  </a:lnTo>
                  <a:lnTo>
                    <a:pt x="4410278" y="813181"/>
                  </a:lnTo>
                  <a:lnTo>
                    <a:pt x="4409516" y="816102"/>
                  </a:lnTo>
                  <a:lnTo>
                    <a:pt x="4410786" y="818388"/>
                  </a:lnTo>
                  <a:lnTo>
                    <a:pt x="4412183" y="820674"/>
                  </a:lnTo>
                  <a:lnTo>
                    <a:pt x="4415104" y="821436"/>
                  </a:lnTo>
                  <a:lnTo>
                    <a:pt x="4417263" y="820039"/>
                  </a:lnTo>
                  <a:lnTo>
                    <a:pt x="4492282" y="776351"/>
                  </a:lnTo>
                  <a:lnTo>
                    <a:pt x="4500575" y="771525"/>
                  </a:lnTo>
                  <a:close/>
                </a:path>
                <a:path w="4500880" h="2259965">
                  <a:moveTo>
                    <a:pt x="4500575" y="49911"/>
                  </a:moveTo>
                  <a:lnTo>
                    <a:pt x="4492510" y="45212"/>
                  </a:lnTo>
                  <a:lnTo>
                    <a:pt x="4417390" y="1397"/>
                  </a:lnTo>
                  <a:lnTo>
                    <a:pt x="4415104" y="0"/>
                  </a:lnTo>
                  <a:lnTo>
                    <a:pt x="4412183" y="762"/>
                  </a:lnTo>
                  <a:lnTo>
                    <a:pt x="4410786" y="3048"/>
                  </a:lnTo>
                  <a:lnTo>
                    <a:pt x="4409516" y="5334"/>
                  </a:lnTo>
                  <a:lnTo>
                    <a:pt x="4410278" y="8255"/>
                  </a:lnTo>
                  <a:lnTo>
                    <a:pt x="4412564" y="9525"/>
                  </a:lnTo>
                  <a:lnTo>
                    <a:pt x="4473727" y="45212"/>
                  </a:lnTo>
                  <a:lnTo>
                    <a:pt x="2685364" y="45212"/>
                  </a:lnTo>
                  <a:lnTo>
                    <a:pt x="2685364" y="54737"/>
                  </a:lnTo>
                  <a:lnTo>
                    <a:pt x="4473511" y="54737"/>
                  </a:lnTo>
                  <a:lnTo>
                    <a:pt x="4412564" y="90297"/>
                  </a:lnTo>
                  <a:lnTo>
                    <a:pt x="4410278" y="91567"/>
                  </a:lnTo>
                  <a:lnTo>
                    <a:pt x="4409516" y="94488"/>
                  </a:lnTo>
                  <a:lnTo>
                    <a:pt x="4410786" y="96774"/>
                  </a:lnTo>
                  <a:lnTo>
                    <a:pt x="4412183" y="99060"/>
                  </a:lnTo>
                  <a:lnTo>
                    <a:pt x="4415104" y="99822"/>
                  </a:lnTo>
                  <a:lnTo>
                    <a:pt x="4417390" y="98425"/>
                  </a:lnTo>
                  <a:lnTo>
                    <a:pt x="4492295" y="54737"/>
                  </a:lnTo>
                  <a:lnTo>
                    <a:pt x="4500575" y="49911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79675" y="4151121"/>
              <a:ext cx="144145" cy="646430"/>
            </a:xfrm>
            <a:custGeom>
              <a:avLst/>
              <a:gdLst/>
              <a:ahLst/>
              <a:cxnLst/>
              <a:rect l="l" t="t" r="r" b="b"/>
              <a:pathLst>
                <a:path w="144144" h="646429">
                  <a:moveTo>
                    <a:pt x="0" y="0"/>
                  </a:moveTo>
                  <a:lnTo>
                    <a:pt x="28021" y="936"/>
                  </a:lnTo>
                  <a:lnTo>
                    <a:pt x="50911" y="3492"/>
                  </a:lnTo>
                  <a:lnTo>
                    <a:pt x="66347" y="7286"/>
                  </a:lnTo>
                  <a:lnTo>
                    <a:pt x="72009" y="11937"/>
                  </a:lnTo>
                  <a:lnTo>
                    <a:pt x="72009" y="311022"/>
                  </a:lnTo>
                  <a:lnTo>
                    <a:pt x="77670" y="315674"/>
                  </a:lnTo>
                  <a:lnTo>
                    <a:pt x="93106" y="319468"/>
                  </a:lnTo>
                  <a:lnTo>
                    <a:pt x="115996" y="322024"/>
                  </a:lnTo>
                  <a:lnTo>
                    <a:pt x="144018" y="322960"/>
                  </a:lnTo>
                  <a:lnTo>
                    <a:pt x="115996" y="323917"/>
                  </a:lnTo>
                  <a:lnTo>
                    <a:pt x="93106" y="326516"/>
                  </a:lnTo>
                  <a:lnTo>
                    <a:pt x="77670" y="330354"/>
                  </a:lnTo>
                  <a:lnTo>
                    <a:pt x="72009" y="335025"/>
                  </a:lnTo>
                  <a:lnTo>
                    <a:pt x="72009" y="633983"/>
                  </a:lnTo>
                  <a:lnTo>
                    <a:pt x="66347" y="638708"/>
                  </a:lnTo>
                  <a:lnTo>
                    <a:pt x="50911" y="642540"/>
                  </a:lnTo>
                  <a:lnTo>
                    <a:pt x="28021" y="645110"/>
                  </a:lnTo>
                  <a:lnTo>
                    <a:pt x="0" y="646048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67584" y="4296536"/>
              <a:ext cx="3384550" cy="145415"/>
            </a:xfrm>
            <a:custGeom>
              <a:avLst/>
              <a:gdLst/>
              <a:ahLst/>
              <a:cxnLst/>
              <a:rect l="l" t="t" r="r" b="b"/>
              <a:pathLst>
                <a:path w="3384550" h="145414">
                  <a:moveTo>
                    <a:pt x="3357288" y="43413"/>
                  </a:moveTo>
                  <a:lnTo>
                    <a:pt x="0" y="135762"/>
                  </a:lnTo>
                  <a:lnTo>
                    <a:pt x="253" y="145287"/>
                  </a:lnTo>
                  <a:lnTo>
                    <a:pt x="3357706" y="52934"/>
                  </a:lnTo>
                  <a:lnTo>
                    <a:pt x="3365662" y="47998"/>
                  </a:lnTo>
                  <a:lnTo>
                    <a:pt x="3357288" y="43413"/>
                  </a:lnTo>
                  <a:close/>
                </a:path>
                <a:path w="3384550" h="145414">
                  <a:moveTo>
                    <a:pt x="3376184" y="42925"/>
                  </a:moveTo>
                  <a:lnTo>
                    <a:pt x="3375025" y="42925"/>
                  </a:lnTo>
                  <a:lnTo>
                    <a:pt x="3375279" y="52450"/>
                  </a:lnTo>
                  <a:lnTo>
                    <a:pt x="3357706" y="52934"/>
                  </a:lnTo>
                  <a:lnTo>
                    <a:pt x="3295395" y="91567"/>
                  </a:lnTo>
                  <a:lnTo>
                    <a:pt x="3294761" y="94487"/>
                  </a:lnTo>
                  <a:lnTo>
                    <a:pt x="3297554" y="99060"/>
                  </a:lnTo>
                  <a:lnTo>
                    <a:pt x="3300476" y="99694"/>
                  </a:lnTo>
                  <a:lnTo>
                    <a:pt x="3302635" y="98298"/>
                  </a:lnTo>
                  <a:lnTo>
                    <a:pt x="3384550" y="47498"/>
                  </a:lnTo>
                  <a:lnTo>
                    <a:pt x="3376184" y="42925"/>
                  </a:lnTo>
                  <a:close/>
                </a:path>
                <a:path w="3384550" h="145414">
                  <a:moveTo>
                    <a:pt x="3365662" y="47998"/>
                  </a:moveTo>
                  <a:lnTo>
                    <a:pt x="3357706" y="52934"/>
                  </a:lnTo>
                  <a:lnTo>
                    <a:pt x="3375279" y="52450"/>
                  </a:lnTo>
                  <a:lnTo>
                    <a:pt x="3375265" y="51943"/>
                  </a:lnTo>
                  <a:lnTo>
                    <a:pt x="3372866" y="51943"/>
                  </a:lnTo>
                  <a:lnTo>
                    <a:pt x="3365662" y="47998"/>
                  </a:lnTo>
                  <a:close/>
                </a:path>
                <a:path w="3384550" h="145414">
                  <a:moveTo>
                    <a:pt x="3372612" y="43687"/>
                  </a:moveTo>
                  <a:lnTo>
                    <a:pt x="3365662" y="47998"/>
                  </a:lnTo>
                  <a:lnTo>
                    <a:pt x="3372866" y="51943"/>
                  </a:lnTo>
                  <a:lnTo>
                    <a:pt x="3372612" y="43687"/>
                  </a:lnTo>
                  <a:close/>
                </a:path>
                <a:path w="3384550" h="145414">
                  <a:moveTo>
                    <a:pt x="3375045" y="43687"/>
                  </a:moveTo>
                  <a:lnTo>
                    <a:pt x="3372612" y="43687"/>
                  </a:lnTo>
                  <a:lnTo>
                    <a:pt x="3372866" y="51943"/>
                  </a:lnTo>
                  <a:lnTo>
                    <a:pt x="3375265" y="51943"/>
                  </a:lnTo>
                  <a:lnTo>
                    <a:pt x="3375045" y="43687"/>
                  </a:lnTo>
                  <a:close/>
                </a:path>
                <a:path w="3384550" h="145414">
                  <a:moveTo>
                    <a:pt x="3375025" y="42925"/>
                  </a:moveTo>
                  <a:lnTo>
                    <a:pt x="3357288" y="43413"/>
                  </a:lnTo>
                  <a:lnTo>
                    <a:pt x="3365662" y="47998"/>
                  </a:lnTo>
                  <a:lnTo>
                    <a:pt x="3372612" y="43687"/>
                  </a:lnTo>
                  <a:lnTo>
                    <a:pt x="3375045" y="43687"/>
                  </a:lnTo>
                  <a:lnTo>
                    <a:pt x="3375025" y="42925"/>
                  </a:lnTo>
                  <a:close/>
                </a:path>
                <a:path w="3384550" h="145414">
                  <a:moveTo>
                    <a:pt x="3297681" y="0"/>
                  </a:moveTo>
                  <a:lnTo>
                    <a:pt x="3294761" y="762"/>
                  </a:lnTo>
                  <a:lnTo>
                    <a:pt x="3293491" y="3175"/>
                  </a:lnTo>
                  <a:lnTo>
                    <a:pt x="3292220" y="5461"/>
                  </a:lnTo>
                  <a:lnTo>
                    <a:pt x="3293110" y="8255"/>
                  </a:lnTo>
                  <a:lnTo>
                    <a:pt x="3357288" y="43413"/>
                  </a:lnTo>
                  <a:lnTo>
                    <a:pt x="3375025" y="42925"/>
                  </a:lnTo>
                  <a:lnTo>
                    <a:pt x="3376184" y="42925"/>
                  </a:lnTo>
                  <a:lnTo>
                    <a:pt x="3297681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40171" y="458108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40"/>
              </a:spcBef>
            </a:pPr>
            <a:r>
              <a:rPr sz="1800" spc="-55" dirty="0">
                <a:latin typeface="Times New Roman"/>
                <a:cs typeface="Times New Roman"/>
              </a:rPr>
              <a:t>Intercepto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1601" y="3135594"/>
            <a:ext cx="1363980" cy="599440"/>
            <a:chOff x="5911601" y="3135594"/>
            <a:chExt cx="1363980" cy="599440"/>
          </a:xfrm>
        </p:grpSpPr>
        <p:sp>
          <p:nvSpPr>
            <p:cNvPr id="18" name="object 18"/>
            <p:cNvSpPr/>
            <p:nvPr/>
          </p:nvSpPr>
          <p:spPr>
            <a:xfrm>
              <a:off x="5911601" y="3135594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9132" y="3176778"/>
              <a:ext cx="1220723" cy="557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50458" y="3144964"/>
              <a:ext cx="1285874" cy="5000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50458" y="3144964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635"/>
              </a:spcBef>
            </a:pPr>
            <a:r>
              <a:rPr sz="1800" spc="-75" dirty="0">
                <a:latin typeface="Times New Roman"/>
                <a:cs typeface="Times New Roman"/>
              </a:rPr>
              <a:t>Pendiente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11601" y="2415504"/>
            <a:ext cx="1363980" cy="599440"/>
            <a:chOff x="5911601" y="2415504"/>
            <a:chExt cx="1363980" cy="599440"/>
          </a:xfrm>
        </p:grpSpPr>
        <p:sp>
          <p:nvSpPr>
            <p:cNvPr id="23" name="object 23"/>
            <p:cNvSpPr/>
            <p:nvPr/>
          </p:nvSpPr>
          <p:spPr>
            <a:xfrm>
              <a:off x="5911601" y="2415504"/>
              <a:ext cx="1363969" cy="5738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83630" y="2456687"/>
              <a:ext cx="870966" cy="5577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0458" y="2424874"/>
              <a:ext cx="1285874" cy="5000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50458" y="2424874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635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00933" y="3851874"/>
            <a:ext cx="1363980" cy="598805"/>
            <a:chOff x="5900933" y="3851874"/>
            <a:chExt cx="1363980" cy="598805"/>
          </a:xfrm>
        </p:grpSpPr>
        <p:sp>
          <p:nvSpPr>
            <p:cNvPr id="28" name="object 28"/>
            <p:cNvSpPr/>
            <p:nvPr/>
          </p:nvSpPr>
          <p:spPr>
            <a:xfrm>
              <a:off x="5900933" y="3851874"/>
              <a:ext cx="1363969" cy="57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40958" y="3892296"/>
              <a:ext cx="935736" cy="55778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40171" y="3860990"/>
              <a:ext cx="1285875" cy="5000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40171" y="3860990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640"/>
              </a:spcBef>
            </a:pPr>
            <a:r>
              <a:rPr sz="1800" spc="-240" dirty="0">
                <a:latin typeface="Times New Roman"/>
                <a:cs typeface="Times New Roman"/>
              </a:rPr>
              <a:t>¿¿¿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40" dirty="0">
                <a:latin typeface="Times New Roman"/>
                <a:cs typeface="Times New Roman"/>
              </a:rPr>
              <a:t>???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894" y="315722"/>
            <a:ext cx="5511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Modelo </a:t>
            </a:r>
            <a:r>
              <a:rPr sz="2800" spc="-100" dirty="0"/>
              <a:t>matemático </a:t>
            </a:r>
            <a:r>
              <a:rPr sz="2800" spc="-50" dirty="0"/>
              <a:t>o</a:t>
            </a:r>
            <a:r>
              <a:rPr sz="2800" spc="-355" dirty="0"/>
              <a:t> </a:t>
            </a:r>
            <a:r>
              <a:rPr sz="2800" spc="-105" dirty="0"/>
              <a:t>determinístico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4218" y="946658"/>
            <a:ext cx="3815715" cy="362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Es </a:t>
            </a:r>
            <a:r>
              <a:rPr sz="1800" spc="-50" dirty="0">
                <a:latin typeface="Times New Roman"/>
                <a:cs typeface="Times New Roman"/>
              </a:rPr>
              <a:t>importante </a:t>
            </a:r>
            <a:r>
              <a:rPr sz="1800" spc="-90" dirty="0">
                <a:latin typeface="Times New Roman"/>
                <a:cs typeface="Times New Roman"/>
              </a:rPr>
              <a:t>diferencias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 </a:t>
            </a:r>
            <a:r>
              <a:rPr sz="1800" spc="-65" dirty="0">
                <a:latin typeface="Times New Roman"/>
                <a:cs typeface="Times New Roman"/>
              </a:rPr>
              <a:t>determinístico </a:t>
            </a:r>
            <a:r>
              <a:rPr sz="1800" spc="-85" dirty="0">
                <a:latin typeface="Times New Roman"/>
                <a:cs typeface="Times New Roman"/>
              </a:rPr>
              <a:t>(sin </a:t>
            </a:r>
            <a:r>
              <a:rPr sz="1800" spc="-10" dirty="0">
                <a:latin typeface="Times New Roman"/>
                <a:cs typeface="Times New Roman"/>
              </a:rPr>
              <a:t>error),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 regresión </a:t>
            </a:r>
            <a:r>
              <a:rPr sz="1800" spc="-90" dirty="0">
                <a:latin typeface="Times New Roman"/>
                <a:cs typeface="Times New Roman"/>
              </a:rPr>
              <a:t>(llamado </a:t>
            </a:r>
            <a:r>
              <a:rPr sz="1800" spc="-75" dirty="0">
                <a:latin typeface="Times New Roman"/>
                <a:cs typeface="Times New Roman"/>
              </a:rPr>
              <a:t>estocástico,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90" dirty="0">
                <a:latin typeface="Times New Roman"/>
                <a:cs typeface="Times New Roman"/>
              </a:rPr>
              <a:t>con  </a:t>
            </a:r>
            <a:r>
              <a:rPr sz="1800" spc="-10" dirty="0">
                <a:latin typeface="Times New Roman"/>
                <a:cs typeface="Times New Roman"/>
              </a:rPr>
              <a:t>error).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1435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determinística </a:t>
            </a:r>
            <a:r>
              <a:rPr sz="1800" spc="-75" dirty="0">
                <a:latin typeface="Times New Roman"/>
                <a:cs typeface="Times New Roman"/>
              </a:rPr>
              <a:t>puede  expresarse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fórmula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siempre </a:t>
            </a:r>
            <a:r>
              <a:rPr sz="1800" spc="-70" dirty="0">
                <a:latin typeface="Times New Roman"/>
                <a:cs typeface="Times New Roman"/>
              </a:rPr>
              <a:t>brindara </a:t>
            </a:r>
            <a:r>
              <a:rPr sz="1800" spc="-80" dirty="0">
                <a:latin typeface="Times New Roman"/>
                <a:cs typeface="Times New Roman"/>
              </a:rPr>
              <a:t>un  </a:t>
            </a:r>
            <a:r>
              <a:rPr sz="1800" spc="-70" dirty="0">
                <a:latin typeface="Times New Roman"/>
                <a:cs typeface="Times New Roman"/>
              </a:rPr>
              <a:t>resultado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exacto.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259079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Ejemplos </a:t>
            </a:r>
            <a:r>
              <a:rPr sz="1800" spc="25" dirty="0">
                <a:latin typeface="Times New Roman"/>
                <a:cs typeface="Times New Roman"/>
              </a:rPr>
              <a:t>: </a:t>
            </a:r>
            <a:r>
              <a:rPr sz="1800" spc="-80" dirty="0">
                <a:latin typeface="Times New Roman"/>
                <a:cs typeface="Times New Roman"/>
              </a:rPr>
              <a:t>depósitos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plazo,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velocidad,  </a:t>
            </a:r>
            <a:r>
              <a:rPr sz="1800" spc="-70" dirty="0">
                <a:latin typeface="Times New Roman"/>
                <a:cs typeface="Times New Roman"/>
              </a:rPr>
              <a:t>precio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105" dirty="0">
                <a:latin typeface="Times New Roman"/>
                <a:cs typeface="Times New Roman"/>
              </a:rPr>
              <a:t>canasta </a:t>
            </a:r>
            <a:r>
              <a:rPr sz="1800" spc="-95" dirty="0">
                <a:latin typeface="Times New Roman"/>
                <a:cs typeface="Times New Roman"/>
              </a:rPr>
              <a:t>básica,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218" y="4970271"/>
            <a:ext cx="184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80" dirty="0">
                <a:latin typeface="Times New Roman"/>
                <a:cs typeface="Times New Roman"/>
              </a:rPr>
              <a:t>Matemáticamente: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9105" y="4970271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0" dirty="0">
                <a:latin typeface="Times New Roman"/>
                <a:cs typeface="Times New Roman"/>
              </a:rPr>
              <a:t>Y </a:t>
            </a:r>
            <a:r>
              <a:rPr sz="1800" spc="185" dirty="0">
                <a:latin typeface="Times New Roman"/>
                <a:cs typeface="Times New Roman"/>
              </a:rPr>
              <a:t>=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45" dirty="0">
                <a:latin typeface="Times New Roman"/>
                <a:cs typeface="Times New Roman"/>
              </a:rPr>
              <a:t>a*X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537" y="5671311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55" dirty="0">
                <a:latin typeface="Times New Roman"/>
                <a:cs typeface="Times New Roman"/>
              </a:rPr>
              <a:t>anterior,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10" dirty="0">
                <a:latin typeface="Times New Roman"/>
                <a:cs typeface="Times New Roman"/>
              </a:rPr>
              <a:t>cambios  </a:t>
            </a:r>
            <a:r>
              <a:rPr sz="1800" spc="-80" dirty="0">
                <a:latin typeface="Times New Roman"/>
                <a:cs typeface="Times New Roman"/>
              </a:rPr>
              <a:t>constantes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X,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55" dirty="0">
                <a:latin typeface="Times New Roman"/>
                <a:cs typeface="Times New Roman"/>
              </a:rPr>
              <a:t>tendrá </a:t>
            </a:r>
            <a:r>
              <a:rPr sz="1800" spc="-80" dirty="0">
                <a:latin typeface="Times New Roman"/>
                <a:cs typeface="Times New Roman"/>
              </a:rPr>
              <a:t>siempre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 </a:t>
            </a:r>
            <a:r>
              <a:rPr sz="1800" spc="-75" dirty="0">
                <a:latin typeface="Times New Roman"/>
                <a:cs typeface="Times New Roman"/>
              </a:rPr>
              <a:t>exacto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35" dirty="0">
                <a:latin typeface="Times New Roman"/>
                <a:cs typeface="Times New Roman"/>
              </a:rPr>
              <a:t>deY.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39946" y="4633467"/>
            <a:ext cx="428625" cy="1892300"/>
          </a:xfrm>
          <a:custGeom>
            <a:avLst/>
            <a:gdLst/>
            <a:ahLst/>
            <a:cxnLst/>
            <a:rect l="l" t="t" r="r" b="b"/>
            <a:pathLst>
              <a:path w="428625" h="1892300">
                <a:moveTo>
                  <a:pt x="0" y="0"/>
                </a:moveTo>
                <a:lnTo>
                  <a:pt x="67746" y="1821"/>
                </a:lnTo>
                <a:lnTo>
                  <a:pt x="126593" y="6892"/>
                </a:lnTo>
                <a:lnTo>
                  <a:pt x="173004" y="14621"/>
                </a:lnTo>
                <a:lnTo>
                  <a:pt x="214375" y="35686"/>
                </a:lnTo>
                <a:lnTo>
                  <a:pt x="214375" y="910208"/>
                </a:lnTo>
                <a:lnTo>
                  <a:pt x="225294" y="921479"/>
                </a:lnTo>
                <a:lnTo>
                  <a:pt x="255702" y="931274"/>
                </a:lnTo>
                <a:lnTo>
                  <a:pt x="302076" y="939003"/>
                </a:lnTo>
                <a:lnTo>
                  <a:pt x="360891" y="944074"/>
                </a:lnTo>
                <a:lnTo>
                  <a:pt x="428625" y="945895"/>
                </a:lnTo>
                <a:lnTo>
                  <a:pt x="360891" y="947720"/>
                </a:lnTo>
                <a:lnTo>
                  <a:pt x="302076" y="952799"/>
                </a:lnTo>
                <a:lnTo>
                  <a:pt x="255702" y="960541"/>
                </a:lnTo>
                <a:lnTo>
                  <a:pt x="225294" y="970354"/>
                </a:lnTo>
                <a:lnTo>
                  <a:pt x="214375" y="981646"/>
                </a:lnTo>
                <a:lnTo>
                  <a:pt x="214375" y="1856155"/>
                </a:lnTo>
                <a:lnTo>
                  <a:pt x="203443" y="1867444"/>
                </a:lnTo>
                <a:lnTo>
                  <a:pt x="173004" y="1877251"/>
                </a:lnTo>
                <a:lnTo>
                  <a:pt x="126593" y="1884985"/>
                </a:lnTo>
                <a:lnTo>
                  <a:pt x="67746" y="1890058"/>
                </a:lnTo>
                <a:lnTo>
                  <a:pt x="0" y="1891880"/>
                </a:lnTo>
              </a:path>
            </a:pathLst>
          </a:custGeom>
          <a:ln w="9525">
            <a:solidFill>
              <a:srgbClr val="AE34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782313" y="4875276"/>
            <a:ext cx="4221480" cy="1426845"/>
            <a:chOff x="4782313" y="4875276"/>
            <a:chExt cx="4221480" cy="1426845"/>
          </a:xfrm>
        </p:grpSpPr>
        <p:sp>
          <p:nvSpPr>
            <p:cNvPr id="9" name="object 9"/>
            <p:cNvSpPr/>
            <p:nvPr/>
          </p:nvSpPr>
          <p:spPr>
            <a:xfrm>
              <a:off x="4782313" y="4875276"/>
              <a:ext cx="4221476" cy="1426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1046" y="4884508"/>
              <a:ext cx="4143375" cy="13528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21046" y="4884508"/>
            <a:ext cx="4143375" cy="135318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04595" marR="232410" indent="-965200">
              <a:lnSpc>
                <a:spcPct val="100000"/>
              </a:lnSpc>
            </a:pP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0" dirty="0">
                <a:latin typeface="Times New Roman"/>
                <a:cs typeface="Times New Roman"/>
              </a:rPr>
              <a:t>determinística,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  </a:t>
            </a:r>
            <a:r>
              <a:rPr sz="1800" spc="-85" dirty="0">
                <a:latin typeface="Times New Roman"/>
                <a:cs typeface="Times New Roman"/>
              </a:rPr>
              <a:t>exacta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60" dirty="0">
                <a:latin typeface="Times New Roman"/>
                <a:cs typeface="Times New Roman"/>
              </a:rPr>
              <a:t>hay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error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6646" y="1556766"/>
            <a:ext cx="3432175" cy="2448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144015"/>
            <a:ext cx="673608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Relación </a:t>
            </a:r>
            <a:r>
              <a:rPr sz="1800" spc="-65" dirty="0">
                <a:latin typeface="Times New Roman"/>
                <a:cs typeface="Times New Roman"/>
              </a:rPr>
              <a:t>determinística: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0" dirty="0">
                <a:latin typeface="Times New Roman"/>
                <a:cs typeface="Times New Roman"/>
              </a:rPr>
              <a:t>perfecta todos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puntos </a:t>
            </a:r>
            <a:r>
              <a:rPr sz="1800" spc="-100" dirty="0">
                <a:latin typeface="Times New Roman"/>
                <a:cs typeface="Times New Roman"/>
              </a:rPr>
              <a:t>caen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90" dirty="0">
                <a:latin typeface="Times New Roman"/>
                <a:cs typeface="Times New Roman"/>
              </a:rPr>
              <a:t> curva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Ejemplos: 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35" dirty="0">
                <a:latin typeface="Times New Roman"/>
                <a:cs typeface="Times New Roman"/>
              </a:rPr>
              <a:t>Km/hora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vehículo.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2856" y="2634754"/>
            <a:ext cx="5904611" cy="3735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31025" y="2595245"/>
            <a:ext cx="1487170" cy="1383030"/>
            <a:chOff x="6931025" y="2595245"/>
            <a:chExt cx="1487170" cy="1383030"/>
          </a:xfrm>
        </p:grpSpPr>
        <p:sp>
          <p:nvSpPr>
            <p:cNvPr id="5" name="object 5"/>
            <p:cNvSpPr/>
            <p:nvPr/>
          </p:nvSpPr>
          <p:spPr>
            <a:xfrm>
              <a:off x="6937375" y="2601595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737107" y="0"/>
                  </a:moveTo>
                  <a:lnTo>
                    <a:pt x="686633" y="1581"/>
                  </a:lnTo>
                  <a:lnTo>
                    <a:pt x="637072" y="6256"/>
                  </a:lnTo>
                  <a:lnTo>
                    <a:pt x="588535" y="13923"/>
                  </a:lnTo>
                  <a:lnTo>
                    <a:pt x="541131" y="24479"/>
                  </a:lnTo>
                  <a:lnTo>
                    <a:pt x="494971" y="37824"/>
                  </a:lnTo>
                  <a:lnTo>
                    <a:pt x="450163" y="53853"/>
                  </a:lnTo>
                  <a:lnTo>
                    <a:pt x="406818" y="72467"/>
                  </a:lnTo>
                  <a:lnTo>
                    <a:pt x="365045" y="93561"/>
                  </a:lnTo>
                  <a:lnTo>
                    <a:pt x="324953" y="117034"/>
                  </a:lnTo>
                  <a:lnTo>
                    <a:pt x="286654" y="142784"/>
                  </a:lnTo>
                  <a:lnTo>
                    <a:pt x="250255" y="170709"/>
                  </a:lnTo>
                  <a:lnTo>
                    <a:pt x="215868" y="200707"/>
                  </a:lnTo>
                  <a:lnTo>
                    <a:pt x="183601" y="232675"/>
                  </a:lnTo>
                  <a:lnTo>
                    <a:pt x="153564" y="266512"/>
                  </a:lnTo>
                  <a:lnTo>
                    <a:pt x="125868" y="302114"/>
                  </a:lnTo>
                  <a:lnTo>
                    <a:pt x="100621" y="339381"/>
                  </a:lnTo>
                  <a:lnTo>
                    <a:pt x="77934" y="378210"/>
                  </a:lnTo>
                  <a:lnTo>
                    <a:pt x="57915" y="418498"/>
                  </a:lnTo>
                  <a:lnTo>
                    <a:pt x="40676" y="460144"/>
                  </a:lnTo>
                  <a:lnTo>
                    <a:pt x="26325" y="503046"/>
                  </a:lnTo>
                  <a:lnTo>
                    <a:pt x="14972" y="547101"/>
                  </a:lnTo>
                  <a:lnTo>
                    <a:pt x="6727" y="592207"/>
                  </a:lnTo>
                  <a:lnTo>
                    <a:pt x="1700" y="638262"/>
                  </a:lnTo>
                  <a:lnTo>
                    <a:pt x="0" y="685164"/>
                  </a:lnTo>
                  <a:lnTo>
                    <a:pt x="1700" y="732081"/>
                  </a:lnTo>
                  <a:lnTo>
                    <a:pt x="6727" y="778149"/>
                  </a:lnTo>
                  <a:lnTo>
                    <a:pt x="14972" y="823265"/>
                  </a:lnTo>
                  <a:lnTo>
                    <a:pt x="26325" y="867327"/>
                  </a:lnTo>
                  <a:lnTo>
                    <a:pt x="40676" y="910234"/>
                  </a:lnTo>
                  <a:lnTo>
                    <a:pt x="57915" y="951884"/>
                  </a:lnTo>
                  <a:lnTo>
                    <a:pt x="77934" y="992175"/>
                  </a:lnTo>
                  <a:lnTo>
                    <a:pt x="100621" y="1031004"/>
                  </a:lnTo>
                  <a:lnTo>
                    <a:pt x="125868" y="1068270"/>
                  </a:lnTo>
                  <a:lnTo>
                    <a:pt x="153564" y="1103871"/>
                  </a:lnTo>
                  <a:lnTo>
                    <a:pt x="183601" y="1137705"/>
                  </a:lnTo>
                  <a:lnTo>
                    <a:pt x="215868" y="1169669"/>
                  </a:lnTo>
                  <a:lnTo>
                    <a:pt x="250255" y="1199663"/>
                  </a:lnTo>
                  <a:lnTo>
                    <a:pt x="286654" y="1227583"/>
                  </a:lnTo>
                  <a:lnTo>
                    <a:pt x="324953" y="1253328"/>
                  </a:lnTo>
                  <a:lnTo>
                    <a:pt x="365045" y="1276796"/>
                  </a:lnTo>
                  <a:lnTo>
                    <a:pt x="406818" y="1297885"/>
                  </a:lnTo>
                  <a:lnTo>
                    <a:pt x="450163" y="1316493"/>
                  </a:lnTo>
                  <a:lnTo>
                    <a:pt x="494971" y="1332518"/>
                  </a:lnTo>
                  <a:lnTo>
                    <a:pt x="541131" y="1345858"/>
                  </a:lnTo>
                  <a:lnTo>
                    <a:pt x="588535" y="1356412"/>
                  </a:lnTo>
                  <a:lnTo>
                    <a:pt x="637072" y="1364076"/>
                  </a:lnTo>
                  <a:lnTo>
                    <a:pt x="686633" y="1368749"/>
                  </a:lnTo>
                  <a:lnTo>
                    <a:pt x="737107" y="1370329"/>
                  </a:lnTo>
                  <a:lnTo>
                    <a:pt x="787567" y="1368749"/>
                  </a:lnTo>
                  <a:lnTo>
                    <a:pt x="837114" y="1364076"/>
                  </a:lnTo>
                  <a:lnTo>
                    <a:pt x="885638" y="1356412"/>
                  </a:lnTo>
                  <a:lnTo>
                    <a:pt x="933030" y="1345858"/>
                  </a:lnTo>
                  <a:lnTo>
                    <a:pt x="979180" y="1332518"/>
                  </a:lnTo>
                  <a:lnTo>
                    <a:pt x="1023979" y="1316493"/>
                  </a:lnTo>
                  <a:lnTo>
                    <a:pt x="1067316" y="1297885"/>
                  </a:lnTo>
                  <a:lnTo>
                    <a:pt x="1109081" y="1276796"/>
                  </a:lnTo>
                  <a:lnTo>
                    <a:pt x="1149166" y="1253328"/>
                  </a:lnTo>
                  <a:lnTo>
                    <a:pt x="1187460" y="1227583"/>
                  </a:lnTo>
                  <a:lnTo>
                    <a:pt x="1223853" y="1199663"/>
                  </a:lnTo>
                  <a:lnTo>
                    <a:pt x="1258236" y="1169670"/>
                  </a:lnTo>
                  <a:lnTo>
                    <a:pt x="1290499" y="1137705"/>
                  </a:lnTo>
                  <a:lnTo>
                    <a:pt x="1320533" y="1103871"/>
                  </a:lnTo>
                  <a:lnTo>
                    <a:pt x="1348227" y="1068270"/>
                  </a:lnTo>
                  <a:lnTo>
                    <a:pt x="1373472" y="1031004"/>
                  </a:lnTo>
                  <a:lnTo>
                    <a:pt x="1396157" y="992175"/>
                  </a:lnTo>
                  <a:lnTo>
                    <a:pt x="1416175" y="951884"/>
                  </a:lnTo>
                  <a:lnTo>
                    <a:pt x="1433413" y="910234"/>
                  </a:lnTo>
                  <a:lnTo>
                    <a:pt x="1447764" y="867327"/>
                  </a:lnTo>
                  <a:lnTo>
                    <a:pt x="1459116" y="823265"/>
                  </a:lnTo>
                  <a:lnTo>
                    <a:pt x="1467361" y="778149"/>
                  </a:lnTo>
                  <a:lnTo>
                    <a:pt x="1472388" y="732081"/>
                  </a:lnTo>
                  <a:lnTo>
                    <a:pt x="1474089" y="685164"/>
                  </a:lnTo>
                  <a:lnTo>
                    <a:pt x="1472388" y="638262"/>
                  </a:lnTo>
                  <a:lnTo>
                    <a:pt x="1467361" y="592207"/>
                  </a:lnTo>
                  <a:lnTo>
                    <a:pt x="1459116" y="547101"/>
                  </a:lnTo>
                  <a:lnTo>
                    <a:pt x="1447764" y="503046"/>
                  </a:lnTo>
                  <a:lnTo>
                    <a:pt x="1433413" y="460144"/>
                  </a:lnTo>
                  <a:lnTo>
                    <a:pt x="1416175" y="418498"/>
                  </a:lnTo>
                  <a:lnTo>
                    <a:pt x="1396157" y="378210"/>
                  </a:lnTo>
                  <a:lnTo>
                    <a:pt x="1373472" y="339381"/>
                  </a:lnTo>
                  <a:lnTo>
                    <a:pt x="1348227" y="302114"/>
                  </a:lnTo>
                  <a:lnTo>
                    <a:pt x="1320533" y="266512"/>
                  </a:lnTo>
                  <a:lnTo>
                    <a:pt x="1290499" y="232675"/>
                  </a:lnTo>
                  <a:lnTo>
                    <a:pt x="1258236" y="200707"/>
                  </a:lnTo>
                  <a:lnTo>
                    <a:pt x="1223853" y="170709"/>
                  </a:lnTo>
                  <a:lnTo>
                    <a:pt x="1187460" y="142784"/>
                  </a:lnTo>
                  <a:lnTo>
                    <a:pt x="1149166" y="117034"/>
                  </a:lnTo>
                  <a:lnTo>
                    <a:pt x="1109081" y="93561"/>
                  </a:lnTo>
                  <a:lnTo>
                    <a:pt x="1067316" y="72467"/>
                  </a:lnTo>
                  <a:lnTo>
                    <a:pt x="1023979" y="53853"/>
                  </a:lnTo>
                  <a:lnTo>
                    <a:pt x="979180" y="37824"/>
                  </a:lnTo>
                  <a:lnTo>
                    <a:pt x="933030" y="24479"/>
                  </a:lnTo>
                  <a:lnTo>
                    <a:pt x="885638" y="13923"/>
                  </a:lnTo>
                  <a:lnTo>
                    <a:pt x="837114" y="6256"/>
                  </a:lnTo>
                  <a:lnTo>
                    <a:pt x="787567" y="1581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37375" y="2601595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0" y="685164"/>
                  </a:moveTo>
                  <a:lnTo>
                    <a:pt x="1700" y="638262"/>
                  </a:lnTo>
                  <a:lnTo>
                    <a:pt x="6727" y="592207"/>
                  </a:lnTo>
                  <a:lnTo>
                    <a:pt x="14972" y="547101"/>
                  </a:lnTo>
                  <a:lnTo>
                    <a:pt x="26325" y="503046"/>
                  </a:lnTo>
                  <a:lnTo>
                    <a:pt x="40676" y="460144"/>
                  </a:lnTo>
                  <a:lnTo>
                    <a:pt x="57915" y="418498"/>
                  </a:lnTo>
                  <a:lnTo>
                    <a:pt x="77934" y="378210"/>
                  </a:lnTo>
                  <a:lnTo>
                    <a:pt x="100621" y="339381"/>
                  </a:lnTo>
                  <a:lnTo>
                    <a:pt x="125868" y="302114"/>
                  </a:lnTo>
                  <a:lnTo>
                    <a:pt x="153564" y="266512"/>
                  </a:lnTo>
                  <a:lnTo>
                    <a:pt x="183601" y="232675"/>
                  </a:lnTo>
                  <a:lnTo>
                    <a:pt x="215868" y="200707"/>
                  </a:lnTo>
                  <a:lnTo>
                    <a:pt x="250255" y="170709"/>
                  </a:lnTo>
                  <a:lnTo>
                    <a:pt x="286654" y="142784"/>
                  </a:lnTo>
                  <a:lnTo>
                    <a:pt x="324953" y="117034"/>
                  </a:lnTo>
                  <a:lnTo>
                    <a:pt x="365045" y="93561"/>
                  </a:lnTo>
                  <a:lnTo>
                    <a:pt x="406818" y="72467"/>
                  </a:lnTo>
                  <a:lnTo>
                    <a:pt x="450163" y="53853"/>
                  </a:lnTo>
                  <a:lnTo>
                    <a:pt x="494971" y="37824"/>
                  </a:lnTo>
                  <a:lnTo>
                    <a:pt x="541131" y="24479"/>
                  </a:lnTo>
                  <a:lnTo>
                    <a:pt x="588535" y="13923"/>
                  </a:lnTo>
                  <a:lnTo>
                    <a:pt x="637072" y="6256"/>
                  </a:lnTo>
                  <a:lnTo>
                    <a:pt x="686633" y="1581"/>
                  </a:lnTo>
                  <a:lnTo>
                    <a:pt x="737107" y="0"/>
                  </a:lnTo>
                  <a:lnTo>
                    <a:pt x="787567" y="1581"/>
                  </a:lnTo>
                  <a:lnTo>
                    <a:pt x="837114" y="6256"/>
                  </a:lnTo>
                  <a:lnTo>
                    <a:pt x="885638" y="13923"/>
                  </a:lnTo>
                  <a:lnTo>
                    <a:pt x="933030" y="24479"/>
                  </a:lnTo>
                  <a:lnTo>
                    <a:pt x="979180" y="37824"/>
                  </a:lnTo>
                  <a:lnTo>
                    <a:pt x="1023979" y="53853"/>
                  </a:lnTo>
                  <a:lnTo>
                    <a:pt x="1067316" y="72467"/>
                  </a:lnTo>
                  <a:lnTo>
                    <a:pt x="1109081" y="93561"/>
                  </a:lnTo>
                  <a:lnTo>
                    <a:pt x="1149166" y="117034"/>
                  </a:lnTo>
                  <a:lnTo>
                    <a:pt x="1187460" y="142784"/>
                  </a:lnTo>
                  <a:lnTo>
                    <a:pt x="1223853" y="170709"/>
                  </a:lnTo>
                  <a:lnTo>
                    <a:pt x="1258236" y="200707"/>
                  </a:lnTo>
                  <a:lnTo>
                    <a:pt x="1290499" y="232675"/>
                  </a:lnTo>
                  <a:lnTo>
                    <a:pt x="1320533" y="266512"/>
                  </a:lnTo>
                  <a:lnTo>
                    <a:pt x="1348227" y="302114"/>
                  </a:lnTo>
                  <a:lnTo>
                    <a:pt x="1373472" y="339381"/>
                  </a:lnTo>
                  <a:lnTo>
                    <a:pt x="1396157" y="378210"/>
                  </a:lnTo>
                  <a:lnTo>
                    <a:pt x="1416175" y="418498"/>
                  </a:lnTo>
                  <a:lnTo>
                    <a:pt x="1433413" y="460144"/>
                  </a:lnTo>
                  <a:lnTo>
                    <a:pt x="1447764" y="503046"/>
                  </a:lnTo>
                  <a:lnTo>
                    <a:pt x="1459116" y="547101"/>
                  </a:lnTo>
                  <a:lnTo>
                    <a:pt x="1467361" y="592207"/>
                  </a:lnTo>
                  <a:lnTo>
                    <a:pt x="1472388" y="638262"/>
                  </a:lnTo>
                  <a:lnTo>
                    <a:pt x="1474089" y="685164"/>
                  </a:lnTo>
                  <a:lnTo>
                    <a:pt x="1472388" y="732081"/>
                  </a:lnTo>
                  <a:lnTo>
                    <a:pt x="1467361" y="778149"/>
                  </a:lnTo>
                  <a:lnTo>
                    <a:pt x="1459116" y="823265"/>
                  </a:lnTo>
                  <a:lnTo>
                    <a:pt x="1447764" y="867327"/>
                  </a:lnTo>
                  <a:lnTo>
                    <a:pt x="1433413" y="910234"/>
                  </a:lnTo>
                  <a:lnTo>
                    <a:pt x="1416175" y="951884"/>
                  </a:lnTo>
                  <a:lnTo>
                    <a:pt x="1396157" y="992175"/>
                  </a:lnTo>
                  <a:lnTo>
                    <a:pt x="1373472" y="1031004"/>
                  </a:lnTo>
                  <a:lnTo>
                    <a:pt x="1348227" y="1068270"/>
                  </a:lnTo>
                  <a:lnTo>
                    <a:pt x="1320533" y="1103871"/>
                  </a:lnTo>
                  <a:lnTo>
                    <a:pt x="1290499" y="1137705"/>
                  </a:lnTo>
                  <a:lnTo>
                    <a:pt x="1258236" y="1169670"/>
                  </a:lnTo>
                  <a:lnTo>
                    <a:pt x="1223853" y="1199663"/>
                  </a:lnTo>
                  <a:lnTo>
                    <a:pt x="1187460" y="1227583"/>
                  </a:lnTo>
                  <a:lnTo>
                    <a:pt x="1149166" y="1253328"/>
                  </a:lnTo>
                  <a:lnTo>
                    <a:pt x="1109081" y="1276796"/>
                  </a:lnTo>
                  <a:lnTo>
                    <a:pt x="1067316" y="1297885"/>
                  </a:lnTo>
                  <a:lnTo>
                    <a:pt x="1023979" y="1316493"/>
                  </a:lnTo>
                  <a:lnTo>
                    <a:pt x="979180" y="1332518"/>
                  </a:lnTo>
                  <a:lnTo>
                    <a:pt x="933030" y="1345858"/>
                  </a:lnTo>
                  <a:lnTo>
                    <a:pt x="885638" y="1356412"/>
                  </a:lnTo>
                  <a:lnTo>
                    <a:pt x="837114" y="1364076"/>
                  </a:lnTo>
                  <a:lnTo>
                    <a:pt x="787567" y="1368749"/>
                  </a:lnTo>
                  <a:lnTo>
                    <a:pt x="737107" y="1370329"/>
                  </a:lnTo>
                  <a:lnTo>
                    <a:pt x="686633" y="1368749"/>
                  </a:lnTo>
                  <a:lnTo>
                    <a:pt x="637072" y="1364076"/>
                  </a:lnTo>
                  <a:lnTo>
                    <a:pt x="588535" y="1356412"/>
                  </a:lnTo>
                  <a:lnTo>
                    <a:pt x="541131" y="1345858"/>
                  </a:lnTo>
                  <a:lnTo>
                    <a:pt x="494971" y="1332518"/>
                  </a:lnTo>
                  <a:lnTo>
                    <a:pt x="450163" y="1316493"/>
                  </a:lnTo>
                  <a:lnTo>
                    <a:pt x="406818" y="1297885"/>
                  </a:lnTo>
                  <a:lnTo>
                    <a:pt x="365045" y="1276796"/>
                  </a:lnTo>
                  <a:lnTo>
                    <a:pt x="324953" y="1253328"/>
                  </a:lnTo>
                  <a:lnTo>
                    <a:pt x="286654" y="1227583"/>
                  </a:lnTo>
                  <a:lnTo>
                    <a:pt x="250255" y="1199663"/>
                  </a:lnTo>
                  <a:lnTo>
                    <a:pt x="215868" y="1169669"/>
                  </a:lnTo>
                  <a:lnTo>
                    <a:pt x="183601" y="1137705"/>
                  </a:lnTo>
                  <a:lnTo>
                    <a:pt x="153564" y="1103871"/>
                  </a:lnTo>
                  <a:lnTo>
                    <a:pt x="125868" y="1068270"/>
                  </a:lnTo>
                  <a:lnTo>
                    <a:pt x="100621" y="1031004"/>
                  </a:lnTo>
                  <a:lnTo>
                    <a:pt x="77934" y="992175"/>
                  </a:lnTo>
                  <a:lnTo>
                    <a:pt x="57915" y="951884"/>
                  </a:lnTo>
                  <a:lnTo>
                    <a:pt x="40676" y="910234"/>
                  </a:lnTo>
                  <a:lnTo>
                    <a:pt x="26325" y="867327"/>
                  </a:lnTo>
                  <a:lnTo>
                    <a:pt x="14972" y="823265"/>
                  </a:lnTo>
                  <a:lnTo>
                    <a:pt x="6727" y="778149"/>
                  </a:lnTo>
                  <a:lnTo>
                    <a:pt x="1700" y="732081"/>
                  </a:lnTo>
                  <a:lnTo>
                    <a:pt x="0" y="685164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95388" y="2693670"/>
            <a:ext cx="7594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FFFFFF"/>
                </a:solidFill>
                <a:latin typeface="Times New Roman"/>
                <a:cs typeface="Times New Roman"/>
              </a:rPr>
              <a:t>Recta  </a:t>
            </a:r>
            <a:r>
              <a:rPr sz="1800" spc="-125" dirty="0">
                <a:solidFill>
                  <a:srgbClr val="FFFFFF"/>
                </a:solidFill>
                <a:latin typeface="Times New Roman"/>
                <a:cs typeface="Times New Roman"/>
              </a:rPr>
              <a:t>pasa 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por  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todos</a:t>
            </a:r>
            <a:r>
              <a:rPr sz="18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los  </a:t>
            </a:r>
            <a:r>
              <a:rPr sz="1800" spc="-70" dirty="0">
                <a:solidFill>
                  <a:srgbClr val="FFFFFF"/>
                </a:solidFill>
                <a:latin typeface="Times New Roman"/>
                <a:cs typeface="Times New Roman"/>
              </a:rPr>
              <a:t>puntos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81368" y="4505833"/>
            <a:ext cx="1487170" cy="1383030"/>
            <a:chOff x="6881368" y="4505833"/>
            <a:chExt cx="1487170" cy="1383030"/>
          </a:xfrm>
        </p:grpSpPr>
        <p:sp>
          <p:nvSpPr>
            <p:cNvPr id="9" name="object 9"/>
            <p:cNvSpPr/>
            <p:nvPr/>
          </p:nvSpPr>
          <p:spPr>
            <a:xfrm>
              <a:off x="6887718" y="4512183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737107" y="0"/>
                  </a:moveTo>
                  <a:lnTo>
                    <a:pt x="686647" y="1580"/>
                  </a:lnTo>
                  <a:lnTo>
                    <a:pt x="637099" y="6253"/>
                  </a:lnTo>
                  <a:lnTo>
                    <a:pt x="588571" y="13917"/>
                  </a:lnTo>
                  <a:lnTo>
                    <a:pt x="541175" y="24471"/>
                  </a:lnTo>
                  <a:lnTo>
                    <a:pt x="495020" y="37811"/>
                  </a:lnTo>
                  <a:lnTo>
                    <a:pt x="450216" y="53836"/>
                  </a:lnTo>
                  <a:lnTo>
                    <a:pt x="406873" y="72444"/>
                  </a:lnTo>
                  <a:lnTo>
                    <a:pt x="365101" y="93533"/>
                  </a:lnTo>
                  <a:lnTo>
                    <a:pt x="325009" y="117001"/>
                  </a:lnTo>
                  <a:lnTo>
                    <a:pt x="286708" y="142746"/>
                  </a:lnTo>
                  <a:lnTo>
                    <a:pt x="250306" y="170666"/>
                  </a:lnTo>
                  <a:lnTo>
                    <a:pt x="215915" y="200660"/>
                  </a:lnTo>
                  <a:lnTo>
                    <a:pt x="183644" y="232624"/>
                  </a:lnTo>
                  <a:lnTo>
                    <a:pt x="153603" y="266458"/>
                  </a:lnTo>
                  <a:lnTo>
                    <a:pt x="125901" y="302059"/>
                  </a:lnTo>
                  <a:lnTo>
                    <a:pt x="100649" y="339325"/>
                  </a:lnTo>
                  <a:lnTo>
                    <a:pt x="77957" y="378154"/>
                  </a:lnTo>
                  <a:lnTo>
                    <a:pt x="57933" y="418445"/>
                  </a:lnTo>
                  <a:lnTo>
                    <a:pt x="40689" y="460095"/>
                  </a:lnTo>
                  <a:lnTo>
                    <a:pt x="26334" y="503002"/>
                  </a:lnTo>
                  <a:lnTo>
                    <a:pt x="14977" y="547064"/>
                  </a:lnTo>
                  <a:lnTo>
                    <a:pt x="6730" y="592180"/>
                  </a:lnTo>
                  <a:lnTo>
                    <a:pt x="1700" y="638248"/>
                  </a:lnTo>
                  <a:lnTo>
                    <a:pt x="0" y="685165"/>
                  </a:lnTo>
                  <a:lnTo>
                    <a:pt x="1700" y="732081"/>
                  </a:lnTo>
                  <a:lnTo>
                    <a:pt x="6730" y="778149"/>
                  </a:lnTo>
                  <a:lnTo>
                    <a:pt x="14977" y="823265"/>
                  </a:lnTo>
                  <a:lnTo>
                    <a:pt x="26334" y="867327"/>
                  </a:lnTo>
                  <a:lnTo>
                    <a:pt x="40689" y="910234"/>
                  </a:lnTo>
                  <a:lnTo>
                    <a:pt x="57933" y="951884"/>
                  </a:lnTo>
                  <a:lnTo>
                    <a:pt x="77957" y="992175"/>
                  </a:lnTo>
                  <a:lnTo>
                    <a:pt x="100649" y="1031004"/>
                  </a:lnTo>
                  <a:lnTo>
                    <a:pt x="125901" y="1068270"/>
                  </a:lnTo>
                  <a:lnTo>
                    <a:pt x="153603" y="1103871"/>
                  </a:lnTo>
                  <a:lnTo>
                    <a:pt x="183644" y="1137705"/>
                  </a:lnTo>
                  <a:lnTo>
                    <a:pt x="215915" y="1169670"/>
                  </a:lnTo>
                  <a:lnTo>
                    <a:pt x="250306" y="1199663"/>
                  </a:lnTo>
                  <a:lnTo>
                    <a:pt x="286708" y="1227583"/>
                  </a:lnTo>
                  <a:lnTo>
                    <a:pt x="325009" y="1253328"/>
                  </a:lnTo>
                  <a:lnTo>
                    <a:pt x="365101" y="1276796"/>
                  </a:lnTo>
                  <a:lnTo>
                    <a:pt x="406873" y="1297885"/>
                  </a:lnTo>
                  <a:lnTo>
                    <a:pt x="450216" y="1316493"/>
                  </a:lnTo>
                  <a:lnTo>
                    <a:pt x="495020" y="1332518"/>
                  </a:lnTo>
                  <a:lnTo>
                    <a:pt x="541175" y="1345858"/>
                  </a:lnTo>
                  <a:lnTo>
                    <a:pt x="588571" y="1356412"/>
                  </a:lnTo>
                  <a:lnTo>
                    <a:pt x="637099" y="1364076"/>
                  </a:lnTo>
                  <a:lnTo>
                    <a:pt x="686647" y="1368749"/>
                  </a:lnTo>
                  <a:lnTo>
                    <a:pt x="737107" y="1370330"/>
                  </a:lnTo>
                  <a:lnTo>
                    <a:pt x="787567" y="1368749"/>
                  </a:lnTo>
                  <a:lnTo>
                    <a:pt x="837114" y="1364076"/>
                  </a:lnTo>
                  <a:lnTo>
                    <a:pt x="885638" y="1356412"/>
                  </a:lnTo>
                  <a:lnTo>
                    <a:pt x="933030" y="1345858"/>
                  </a:lnTo>
                  <a:lnTo>
                    <a:pt x="979180" y="1332518"/>
                  </a:lnTo>
                  <a:lnTo>
                    <a:pt x="1023979" y="1316493"/>
                  </a:lnTo>
                  <a:lnTo>
                    <a:pt x="1067316" y="1297885"/>
                  </a:lnTo>
                  <a:lnTo>
                    <a:pt x="1109081" y="1276796"/>
                  </a:lnTo>
                  <a:lnTo>
                    <a:pt x="1149166" y="1253328"/>
                  </a:lnTo>
                  <a:lnTo>
                    <a:pt x="1187460" y="1227583"/>
                  </a:lnTo>
                  <a:lnTo>
                    <a:pt x="1223853" y="1199663"/>
                  </a:lnTo>
                  <a:lnTo>
                    <a:pt x="1258236" y="1169670"/>
                  </a:lnTo>
                  <a:lnTo>
                    <a:pt x="1290499" y="1137705"/>
                  </a:lnTo>
                  <a:lnTo>
                    <a:pt x="1320533" y="1103871"/>
                  </a:lnTo>
                  <a:lnTo>
                    <a:pt x="1348227" y="1068270"/>
                  </a:lnTo>
                  <a:lnTo>
                    <a:pt x="1373472" y="1031004"/>
                  </a:lnTo>
                  <a:lnTo>
                    <a:pt x="1396157" y="992175"/>
                  </a:lnTo>
                  <a:lnTo>
                    <a:pt x="1416175" y="951884"/>
                  </a:lnTo>
                  <a:lnTo>
                    <a:pt x="1433413" y="910234"/>
                  </a:lnTo>
                  <a:lnTo>
                    <a:pt x="1447764" y="867327"/>
                  </a:lnTo>
                  <a:lnTo>
                    <a:pt x="1459116" y="823265"/>
                  </a:lnTo>
                  <a:lnTo>
                    <a:pt x="1467361" y="778149"/>
                  </a:lnTo>
                  <a:lnTo>
                    <a:pt x="1472388" y="732081"/>
                  </a:lnTo>
                  <a:lnTo>
                    <a:pt x="1474088" y="685165"/>
                  </a:lnTo>
                  <a:lnTo>
                    <a:pt x="1472388" y="638248"/>
                  </a:lnTo>
                  <a:lnTo>
                    <a:pt x="1467361" y="592180"/>
                  </a:lnTo>
                  <a:lnTo>
                    <a:pt x="1459116" y="547064"/>
                  </a:lnTo>
                  <a:lnTo>
                    <a:pt x="1447764" y="503002"/>
                  </a:lnTo>
                  <a:lnTo>
                    <a:pt x="1433413" y="460095"/>
                  </a:lnTo>
                  <a:lnTo>
                    <a:pt x="1416175" y="418445"/>
                  </a:lnTo>
                  <a:lnTo>
                    <a:pt x="1396157" y="378154"/>
                  </a:lnTo>
                  <a:lnTo>
                    <a:pt x="1373472" y="339325"/>
                  </a:lnTo>
                  <a:lnTo>
                    <a:pt x="1348227" y="302059"/>
                  </a:lnTo>
                  <a:lnTo>
                    <a:pt x="1320533" y="266458"/>
                  </a:lnTo>
                  <a:lnTo>
                    <a:pt x="1290499" y="232624"/>
                  </a:lnTo>
                  <a:lnTo>
                    <a:pt x="1258236" y="200660"/>
                  </a:lnTo>
                  <a:lnTo>
                    <a:pt x="1223853" y="170666"/>
                  </a:lnTo>
                  <a:lnTo>
                    <a:pt x="1187460" y="142746"/>
                  </a:lnTo>
                  <a:lnTo>
                    <a:pt x="1149166" y="117001"/>
                  </a:lnTo>
                  <a:lnTo>
                    <a:pt x="1109081" y="93533"/>
                  </a:lnTo>
                  <a:lnTo>
                    <a:pt x="1067316" y="72444"/>
                  </a:lnTo>
                  <a:lnTo>
                    <a:pt x="1023979" y="53836"/>
                  </a:lnTo>
                  <a:lnTo>
                    <a:pt x="979180" y="37811"/>
                  </a:lnTo>
                  <a:lnTo>
                    <a:pt x="933030" y="24471"/>
                  </a:lnTo>
                  <a:lnTo>
                    <a:pt x="885638" y="13917"/>
                  </a:lnTo>
                  <a:lnTo>
                    <a:pt x="837114" y="6253"/>
                  </a:lnTo>
                  <a:lnTo>
                    <a:pt x="787567" y="1580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87718" y="4512183"/>
              <a:ext cx="1474470" cy="1370330"/>
            </a:xfrm>
            <a:custGeom>
              <a:avLst/>
              <a:gdLst/>
              <a:ahLst/>
              <a:cxnLst/>
              <a:rect l="l" t="t" r="r" b="b"/>
              <a:pathLst>
                <a:path w="1474470" h="1370329">
                  <a:moveTo>
                    <a:pt x="0" y="685165"/>
                  </a:moveTo>
                  <a:lnTo>
                    <a:pt x="1700" y="638248"/>
                  </a:lnTo>
                  <a:lnTo>
                    <a:pt x="6730" y="592180"/>
                  </a:lnTo>
                  <a:lnTo>
                    <a:pt x="14977" y="547064"/>
                  </a:lnTo>
                  <a:lnTo>
                    <a:pt x="26334" y="503002"/>
                  </a:lnTo>
                  <a:lnTo>
                    <a:pt x="40689" y="460095"/>
                  </a:lnTo>
                  <a:lnTo>
                    <a:pt x="57933" y="418445"/>
                  </a:lnTo>
                  <a:lnTo>
                    <a:pt x="77957" y="378154"/>
                  </a:lnTo>
                  <a:lnTo>
                    <a:pt x="100649" y="339325"/>
                  </a:lnTo>
                  <a:lnTo>
                    <a:pt x="125901" y="302059"/>
                  </a:lnTo>
                  <a:lnTo>
                    <a:pt x="153603" y="266458"/>
                  </a:lnTo>
                  <a:lnTo>
                    <a:pt x="183644" y="232624"/>
                  </a:lnTo>
                  <a:lnTo>
                    <a:pt x="215915" y="200660"/>
                  </a:lnTo>
                  <a:lnTo>
                    <a:pt x="250306" y="170666"/>
                  </a:lnTo>
                  <a:lnTo>
                    <a:pt x="286708" y="142746"/>
                  </a:lnTo>
                  <a:lnTo>
                    <a:pt x="325009" y="117001"/>
                  </a:lnTo>
                  <a:lnTo>
                    <a:pt x="365101" y="93533"/>
                  </a:lnTo>
                  <a:lnTo>
                    <a:pt x="406873" y="72444"/>
                  </a:lnTo>
                  <a:lnTo>
                    <a:pt x="450216" y="53836"/>
                  </a:lnTo>
                  <a:lnTo>
                    <a:pt x="495020" y="37811"/>
                  </a:lnTo>
                  <a:lnTo>
                    <a:pt x="541175" y="24471"/>
                  </a:lnTo>
                  <a:lnTo>
                    <a:pt x="588571" y="13917"/>
                  </a:lnTo>
                  <a:lnTo>
                    <a:pt x="637099" y="6253"/>
                  </a:lnTo>
                  <a:lnTo>
                    <a:pt x="686647" y="1580"/>
                  </a:lnTo>
                  <a:lnTo>
                    <a:pt x="737107" y="0"/>
                  </a:lnTo>
                  <a:lnTo>
                    <a:pt x="787567" y="1580"/>
                  </a:lnTo>
                  <a:lnTo>
                    <a:pt x="837114" y="6253"/>
                  </a:lnTo>
                  <a:lnTo>
                    <a:pt x="885638" y="13917"/>
                  </a:lnTo>
                  <a:lnTo>
                    <a:pt x="933030" y="24471"/>
                  </a:lnTo>
                  <a:lnTo>
                    <a:pt x="979180" y="37811"/>
                  </a:lnTo>
                  <a:lnTo>
                    <a:pt x="1023979" y="53836"/>
                  </a:lnTo>
                  <a:lnTo>
                    <a:pt x="1067316" y="72444"/>
                  </a:lnTo>
                  <a:lnTo>
                    <a:pt x="1109081" y="93533"/>
                  </a:lnTo>
                  <a:lnTo>
                    <a:pt x="1149166" y="117001"/>
                  </a:lnTo>
                  <a:lnTo>
                    <a:pt x="1187460" y="142746"/>
                  </a:lnTo>
                  <a:lnTo>
                    <a:pt x="1223853" y="170666"/>
                  </a:lnTo>
                  <a:lnTo>
                    <a:pt x="1258236" y="200660"/>
                  </a:lnTo>
                  <a:lnTo>
                    <a:pt x="1290499" y="232624"/>
                  </a:lnTo>
                  <a:lnTo>
                    <a:pt x="1320533" y="266458"/>
                  </a:lnTo>
                  <a:lnTo>
                    <a:pt x="1348227" y="302059"/>
                  </a:lnTo>
                  <a:lnTo>
                    <a:pt x="1373472" y="339325"/>
                  </a:lnTo>
                  <a:lnTo>
                    <a:pt x="1396157" y="378154"/>
                  </a:lnTo>
                  <a:lnTo>
                    <a:pt x="1416175" y="418445"/>
                  </a:lnTo>
                  <a:lnTo>
                    <a:pt x="1433413" y="460095"/>
                  </a:lnTo>
                  <a:lnTo>
                    <a:pt x="1447764" y="503002"/>
                  </a:lnTo>
                  <a:lnTo>
                    <a:pt x="1459116" y="547064"/>
                  </a:lnTo>
                  <a:lnTo>
                    <a:pt x="1467361" y="592180"/>
                  </a:lnTo>
                  <a:lnTo>
                    <a:pt x="1472388" y="638248"/>
                  </a:lnTo>
                  <a:lnTo>
                    <a:pt x="1474088" y="685165"/>
                  </a:lnTo>
                  <a:lnTo>
                    <a:pt x="1472388" y="732081"/>
                  </a:lnTo>
                  <a:lnTo>
                    <a:pt x="1467361" y="778149"/>
                  </a:lnTo>
                  <a:lnTo>
                    <a:pt x="1459116" y="823265"/>
                  </a:lnTo>
                  <a:lnTo>
                    <a:pt x="1447764" y="867327"/>
                  </a:lnTo>
                  <a:lnTo>
                    <a:pt x="1433413" y="910234"/>
                  </a:lnTo>
                  <a:lnTo>
                    <a:pt x="1416175" y="951884"/>
                  </a:lnTo>
                  <a:lnTo>
                    <a:pt x="1396157" y="992175"/>
                  </a:lnTo>
                  <a:lnTo>
                    <a:pt x="1373472" y="1031004"/>
                  </a:lnTo>
                  <a:lnTo>
                    <a:pt x="1348227" y="1068270"/>
                  </a:lnTo>
                  <a:lnTo>
                    <a:pt x="1320533" y="1103871"/>
                  </a:lnTo>
                  <a:lnTo>
                    <a:pt x="1290499" y="1137705"/>
                  </a:lnTo>
                  <a:lnTo>
                    <a:pt x="1258236" y="1169670"/>
                  </a:lnTo>
                  <a:lnTo>
                    <a:pt x="1223853" y="1199663"/>
                  </a:lnTo>
                  <a:lnTo>
                    <a:pt x="1187460" y="1227583"/>
                  </a:lnTo>
                  <a:lnTo>
                    <a:pt x="1149166" y="1253328"/>
                  </a:lnTo>
                  <a:lnTo>
                    <a:pt x="1109081" y="1276796"/>
                  </a:lnTo>
                  <a:lnTo>
                    <a:pt x="1067316" y="1297885"/>
                  </a:lnTo>
                  <a:lnTo>
                    <a:pt x="1023979" y="1316493"/>
                  </a:lnTo>
                  <a:lnTo>
                    <a:pt x="979180" y="1332518"/>
                  </a:lnTo>
                  <a:lnTo>
                    <a:pt x="933030" y="1345858"/>
                  </a:lnTo>
                  <a:lnTo>
                    <a:pt x="885638" y="1356412"/>
                  </a:lnTo>
                  <a:lnTo>
                    <a:pt x="837114" y="1364076"/>
                  </a:lnTo>
                  <a:lnTo>
                    <a:pt x="787567" y="1368749"/>
                  </a:lnTo>
                  <a:lnTo>
                    <a:pt x="737107" y="1370330"/>
                  </a:lnTo>
                  <a:lnTo>
                    <a:pt x="686647" y="1368749"/>
                  </a:lnTo>
                  <a:lnTo>
                    <a:pt x="637099" y="1364076"/>
                  </a:lnTo>
                  <a:lnTo>
                    <a:pt x="588571" y="1356412"/>
                  </a:lnTo>
                  <a:lnTo>
                    <a:pt x="541175" y="1345858"/>
                  </a:lnTo>
                  <a:lnTo>
                    <a:pt x="495020" y="1332518"/>
                  </a:lnTo>
                  <a:lnTo>
                    <a:pt x="450216" y="1316493"/>
                  </a:lnTo>
                  <a:lnTo>
                    <a:pt x="406873" y="1297885"/>
                  </a:lnTo>
                  <a:lnTo>
                    <a:pt x="365101" y="1276796"/>
                  </a:lnTo>
                  <a:lnTo>
                    <a:pt x="325009" y="1253328"/>
                  </a:lnTo>
                  <a:lnTo>
                    <a:pt x="286708" y="1227583"/>
                  </a:lnTo>
                  <a:lnTo>
                    <a:pt x="250306" y="1199663"/>
                  </a:lnTo>
                  <a:lnTo>
                    <a:pt x="215915" y="1169670"/>
                  </a:lnTo>
                  <a:lnTo>
                    <a:pt x="183644" y="1137705"/>
                  </a:lnTo>
                  <a:lnTo>
                    <a:pt x="153603" y="1103871"/>
                  </a:lnTo>
                  <a:lnTo>
                    <a:pt x="125901" y="1068270"/>
                  </a:lnTo>
                  <a:lnTo>
                    <a:pt x="100649" y="1031004"/>
                  </a:lnTo>
                  <a:lnTo>
                    <a:pt x="77957" y="992175"/>
                  </a:lnTo>
                  <a:lnTo>
                    <a:pt x="57933" y="951884"/>
                  </a:lnTo>
                  <a:lnTo>
                    <a:pt x="40689" y="910234"/>
                  </a:lnTo>
                  <a:lnTo>
                    <a:pt x="26334" y="867327"/>
                  </a:lnTo>
                  <a:lnTo>
                    <a:pt x="14977" y="823265"/>
                  </a:lnTo>
                  <a:lnTo>
                    <a:pt x="6730" y="778149"/>
                  </a:lnTo>
                  <a:lnTo>
                    <a:pt x="1700" y="732081"/>
                  </a:lnTo>
                  <a:lnTo>
                    <a:pt x="0" y="685165"/>
                  </a:lnTo>
                  <a:close/>
                </a:path>
              </a:pathLst>
            </a:custGeom>
            <a:ln w="12700">
              <a:solidFill>
                <a:srgbClr val="9B3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69226" y="4878832"/>
            <a:ext cx="71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Ajuste  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perfecto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18894" y="315722"/>
            <a:ext cx="5511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Modelo </a:t>
            </a:r>
            <a:r>
              <a:rPr sz="2800" spc="-100" dirty="0"/>
              <a:t>matemático </a:t>
            </a:r>
            <a:r>
              <a:rPr sz="2800" spc="-50" dirty="0"/>
              <a:t>o</a:t>
            </a:r>
            <a:r>
              <a:rPr sz="2800" spc="-355" dirty="0"/>
              <a:t> </a:t>
            </a:r>
            <a:r>
              <a:rPr sz="2800" spc="-105" dirty="0"/>
              <a:t>determinístico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240028"/>
            <a:ext cx="4921250" cy="459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65" dirty="0">
                <a:latin typeface="Times New Roman"/>
                <a:cs typeface="Times New Roman"/>
              </a:rPr>
              <a:t>Infortunadamente,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mayoría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hechos </a:t>
            </a:r>
            <a:r>
              <a:rPr sz="1800" spc="-85" dirty="0">
                <a:latin typeface="Times New Roman"/>
                <a:cs typeface="Times New Roman"/>
              </a:rPr>
              <a:t>fuera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225" dirty="0">
                <a:latin typeface="Times New Roman"/>
                <a:cs typeface="Times New Roman"/>
              </a:rPr>
              <a:t>la  </a:t>
            </a:r>
            <a:r>
              <a:rPr sz="1800" spc="-90" dirty="0">
                <a:latin typeface="Times New Roman"/>
                <a:cs typeface="Times New Roman"/>
              </a:rPr>
              <a:t>matemática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20" dirty="0">
                <a:latin typeface="Times New Roman"/>
                <a:cs typeface="Times New Roman"/>
              </a:rPr>
              <a:t>física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65" dirty="0">
                <a:latin typeface="Times New Roman"/>
                <a:cs typeface="Times New Roman"/>
              </a:rPr>
              <a:t>determinísticos,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70" dirty="0">
                <a:latin typeface="Times New Roman"/>
                <a:cs typeface="Times New Roman"/>
              </a:rPr>
              <a:t>contienen </a:t>
            </a:r>
            <a:r>
              <a:rPr sz="1800" spc="-30" dirty="0">
                <a:latin typeface="Times New Roman"/>
                <a:cs typeface="Times New Roman"/>
              </a:rPr>
              <a:t>error.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casi </a:t>
            </a:r>
            <a:r>
              <a:rPr sz="1800" spc="-8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100%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veces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65" dirty="0">
                <a:latin typeface="Times New Roman"/>
                <a:cs typeface="Times New Roman"/>
              </a:rPr>
              <a:t>encuentra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al utilizar  una </a:t>
            </a:r>
            <a:r>
              <a:rPr sz="1800" spc="-95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explicar </a:t>
            </a:r>
            <a:r>
              <a:rPr sz="1800" spc="-45" dirty="0">
                <a:latin typeface="Times New Roman"/>
                <a:cs typeface="Times New Roman"/>
              </a:rPr>
              <a:t>otra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45" dirty="0">
                <a:latin typeface="Times New Roman"/>
                <a:cs typeface="Times New Roman"/>
              </a:rPr>
              <a:t>cierto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85" dirty="0">
                <a:latin typeface="Times New Roman"/>
                <a:cs typeface="Times New Roman"/>
              </a:rPr>
              <a:t>de  </a:t>
            </a:r>
            <a:r>
              <a:rPr sz="1800" spc="-95" dirty="0">
                <a:latin typeface="Times New Roman"/>
                <a:cs typeface="Times New Roman"/>
              </a:rPr>
              <a:t>variabilidad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establecida.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70" dirty="0">
                <a:latin typeface="Times New Roman"/>
                <a:cs typeface="Times New Roman"/>
              </a:rPr>
              <a:t>dependiente </a:t>
            </a:r>
            <a:r>
              <a:rPr sz="1800" spc="-315" dirty="0">
                <a:latin typeface="Times New Roman"/>
                <a:cs typeface="Times New Roman"/>
              </a:rPr>
              <a:t>e  </a:t>
            </a:r>
            <a:r>
              <a:rPr sz="1800" spc="-70" dirty="0">
                <a:latin typeface="Times New Roman"/>
                <a:cs typeface="Times New Roman"/>
              </a:rPr>
              <a:t>independiente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existen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55" dirty="0">
                <a:latin typeface="Times New Roman"/>
                <a:cs typeface="Times New Roman"/>
              </a:rPr>
              <a:t>cierta  </a:t>
            </a:r>
            <a:r>
              <a:rPr sz="1800" spc="-65" dirty="0">
                <a:latin typeface="Times New Roman"/>
                <a:cs typeface="Times New Roman"/>
              </a:rPr>
              <a:t>aleatoriedad.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Por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95" dirty="0">
                <a:latin typeface="Times New Roman"/>
                <a:cs typeface="Times New Roman"/>
              </a:rPr>
              <a:t>habrá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diferencia </a:t>
            </a:r>
            <a:r>
              <a:rPr sz="1800" spc="-25" dirty="0">
                <a:latin typeface="Times New Roman"/>
                <a:cs typeface="Times New Roman"/>
              </a:rPr>
              <a:t>o, </a:t>
            </a:r>
            <a:r>
              <a:rPr sz="1800" spc="-70" dirty="0">
                <a:latin typeface="Times New Roman"/>
                <a:cs typeface="Times New Roman"/>
              </a:rPr>
              <a:t>mejor dicho, </a:t>
            </a:r>
            <a:r>
              <a:rPr sz="1800" spc="-210" dirty="0">
                <a:latin typeface="Times New Roman"/>
                <a:cs typeface="Times New Roman"/>
              </a:rPr>
              <a:t>un  </a:t>
            </a:r>
            <a:r>
              <a:rPr sz="1800" spc="-80" dirty="0">
                <a:latin typeface="Times New Roman"/>
                <a:cs typeface="Times New Roman"/>
              </a:rPr>
              <a:t>grado de </a:t>
            </a:r>
            <a:r>
              <a:rPr sz="1800" b="1" spc="-15" dirty="0">
                <a:latin typeface="Times New Roman"/>
                <a:cs typeface="Times New Roman"/>
              </a:rPr>
              <a:t>error </a:t>
            </a:r>
            <a:r>
              <a:rPr sz="1800" spc="-80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intento por </a:t>
            </a:r>
            <a:r>
              <a:rPr sz="1800" spc="-80" dirty="0">
                <a:latin typeface="Times New Roman"/>
                <a:cs typeface="Times New Roman"/>
              </a:rPr>
              <a:t>explicar o </a:t>
            </a:r>
            <a:r>
              <a:rPr sz="1800" spc="-60" dirty="0">
                <a:latin typeface="Times New Roman"/>
                <a:cs typeface="Times New Roman"/>
              </a:rPr>
              <a:t>predecir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100" dirty="0">
                <a:latin typeface="Times New Roman"/>
                <a:cs typeface="Times New Roman"/>
              </a:rPr>
              <a:t>variable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dependiente.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185280" y="1915142"/>
            <a:ext cx="2557779" cy="1566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1608" y="4465840"/>
            <a:ext cx="2867025" cy="1462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404" y="1287017"/>
            <a:ext cx="7879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 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resumen</a:t>
            </a:r>
            <a:r>
              <a:rPr sz="1800" spc="-65" dirty="0">
                <a:latin typeface="Times New Roman"/>
                <a:cs typeface="Times New Roman"/>
              </a:rPr>
              <a:t>: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 </a:t>
            </a:r>
            <a:r>
              <a:rPr sz="1800" spc="-95" dirty="0">
                <a:latin typeface="Times New Roman"/>
                <a:cs typeface="Times New Roman"/>
              </a:rPr>
              <a:t>estocásticas </a:t>
            </a:r>
            <a:r>
              <a:rPr sz="1800" spc="-70" dirty="0">
                <a:latin typeface="Times New Roman"/>
                <a:cs typeface="Times New Roman"/>
              </a:rPr>
              <a:t>contienen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75" dirty="0">
                <a:latin typeface="Times New Roman"/>
                <a:cs typeface="Times New Roman"/>
              </a:rPr>
              <a:t>componente </a:t>
            </a:r>
            <a:r>
              <a:rPr sz="1800" spc="-90" dirty="0">
                <a:latin typeface="Times New Roman"/>
                <a:cs typeface="Times New Roman"/>
              </a:rPr>
              <a:t>denominado </a:t>
            </a:r>
            <a:r>
              <a:rPr sz="1800" b="1" spc="5" dirty="0">
                <a:latin typeface="Times New Roman"/>
                <a:cs typeface="Times New Roman"/>
              </a:rPr>
              <a:t>error</a:t>
            </a:r>
            <a:r>
              <a:rPr sz="1800" spc="5" dirty="0">
                <a:latin typeface="Times New Roman"/>
                <a:cs typeface="Times New Roman"/>
              </a:rPr>
              <a:t>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observación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predicho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19271" y="3055631"/>
            <a:ext cx="1363980" cy="603250"/>
            <a:chOff x="6319271" y="3055631"/>
            <a:chExt cx="1363980" cy="603250"/>
          </a:xfrm>
        </p:grpSpPr>
        <p:sp>
          <p:nvSpPr>
            <p:cNvPr id="4" name="object 4"/>
            <p:cNvSpPr/>
            <p:nvPr/>
          </p:nvSpPr>
          <p:spPr>
            <a:xfrm>
              <a:off x="6319271" y="3055631"/>
              <a:ext cx="1363969" cy="577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91300" y="3100577"/>
              <a:ext cx="870966" cy="557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58001" y="3069018"/>
              <a:ext cx="1285875" cy="5000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6359" y="2367349"/>
            <a:ext cx="8241665" cy="4084954"/>
            <a:chOff x="366359" y="2367349"/>
            <a:chExt cx="8241665" cy="4084954"/>
          </a:xfrm>
        </p:grpSpPr>
        <p:sp>
          <p:nvSpPr>
            <p:cNvPr id="8" name="object 8"/>
            <p:cNvSpPr/>
            <p:nvPr/>
          </p:nvSpPr>
          <p:spPr>
            <a:xfrm>
              <a:off x="366359" y="2367349"/>
              <a:ext cx="4670015" cy="40209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1864" y="3235070"/>
              <a:ext cx="2643505" cy="99695"/>
            </a:xfrm>
            <a:custGeom>
              <a:avLst/>
              <a:gdLst/>
              <a:ahLst/>
              <a:cxnLst/>
              <a:rect l="l" t="t" r="r" b="b"/>
              <a:pathLst>
                <a:path w="2643504" h="99695">
                  <a:moveTo>
                    <a:pt x="2557780" y="0"/>
                  </a:moveTo>
                  <a:lnTo>
                    <a:pt x="2554859" y="762"/>
                  </a:lnTo>
                  <a:lnTo>
                    <a:pt x="2553462" y="3048"/>
                  </a:lnTo>
                  <a:lnTo>
                    <a:pt x="2552192" y="5333"/>
                  </a:lnTo>
                  <a:lnTo>
                    <a:pt x="2552954" y="8254"/>
                  </a:lnTo>
                  <a:lnTo>
                    <a:pt x="2555240" y="9525"/>
                  </a:lnTo>
                  <a:lnTo>
                    <a:pt x="2616182" y="45074"/>
                  </a:lnTo>
                  <a:lnTo>
                    <a:pt x="2633853" y="45084"/>
                  </a:lnTo>
                  <a:lnTo>
                    <a:pt x="2633853" y="54609"/>
                  </a:lnTo>
                  <a:lnTo>
                    <a:pt x="2616349" y="54609"/>
                  </a:lnTo>
                  <a:lnTo>
                    <a:pt x="2555113" y="90169"/>
                  </a:lnTo>
                  <a:lnTo>
                    <a:pt x="2552954" y="91566"/>
                  </a:lnTo>
                  <a:lnTo>
                    <a:pt x="2552065" y="94487"/>
                  </a:lnTo>
                  <a:lnTo>
                    <a:pt x="2553462" y="96646"/>
                  </a:lnTo>
                  <a:lnTo>
                    <a:pt x="2554732" y="98932"/>
                  </a:lnTo>
                  <a:lnTo>
                    <a:pt x="2557653" y="99694"/>
                  </a:lnTo>
                  <a:lnTo>
                    <a:pt x="2559939" y="98425"/>
                  </a:lnTo>
                  <a:lnTo>
                    <a:pt x="2635181" y="54609"/>
                  </a:lnTo>
                  <a:lnTo>
                    <a:pt x="2633853" y="54609"/>
                  </a:lnTo>
                  <a:lnTo>
                    <a:pt x="2635198" y="54599"/>
                  </a:lnTo>
                  <a:lnTo>
                    <a:pt x="2643251" y="49911"/>
                  </a:lnTo>
                  <a:lnTo>
                    <a:pt x="2560066" y="1269"/>
                  </a:lnTo>
                  <a:lnTo>
                    <a:pt x="2557780" y="0"/>
                  </a:lnTo>
                  <a:close/>
                </a:path>
                <a:path w="2643504" h="99695">
                  <a:moveTo>
                    <a:pt x="2624457" y="49901"/>
                  </a:moveTo>
                  <a:lnTo>
                    <a:pt x="2616366" y="54599"/>
                  </a:lnTo>
                  <a:lnTo>
                    <a:pt x="2633853" y="54609"/>
                  </a:lnTo>
                  <a:lnTo>
                    <a:pt x="2633853" y="53975"/>
                  </a:lnTo>
                  <a:lnTo>
                    <a:pt x="2631440" y="53975"/>
                  </a:lnTo>
                  <a:lnTo>
                    <a:pt x="2624457" y="49901"/>
                  </a:lnTo>
                  <a:close/>
                </a:path>
                <a:path w="2643504" h="99695">
                  <a:moveTo>
                    <a:pt x="0" y="43561"/>
                  </a:moveTo>
                  <a:lnTo>
                    <a:pt x="0" y="53086"/>
                  </a:lnTo>
                  <a:lnTo>
                    <a:pt x="2616366" y="54599"/>
                  </a:lnTo>
                  <a:lnTo>
                    <a:pt x="2624457" y="49901"/>
                  </a:lnTo>
                  <a:lnTo>
                    <a:pt x="2616182" y="45074"/>
                  </a:lnTo>
                  <a:lnTo>
                    <a:pt x="0" y="43561"/>
                  </a:lnTo>
                  <a:close/>
                </a:path>
                <a:path w="2643504" h="99695">
                  <a:moveTo>
                    <a:pt x="2631440" y="45846"/>
                  </a:moveTo>
                  <a:lnTo>
                    <a:pt x="2624457" y="49901"/>
                  </a:lnTo>
                  <a:lnTo>
                    <a:pt x="2631440" y="53975"/>
                  </a:lnTo>
                  <a:lnTo>
                    <a:pt x="2631440" y="45846"/>
                  </a:lnTo>
                  <a:close/>
                </a:path>
                <a:path w="2643504" h="99695">
                  <a:moveTo>
                    <a:pt x="2633853" y="45846"/>
                  </a:moveTo>
                  <a:lnTo>
                    <a:pt x="2631440" y="45846"/>
                  </a:lnTo>
                  <a:lnTo>
                    <a:pt x="2631440" y="53975"/>
                  </a:lnTo>
                  <a:lnTo>
                    <a:pt x="2633853" y="53975"/>
                  </a:lnTo>
                  <a:lnTo>
                    <a:pt x="2633853" y="45846"/>
                  </a:lnTo>
                  <a:close/>
                </a:path>
                <a:path w="2643504" h="99695">
                  <a:moveTo>
                    <a:pt x="2616182" y="45074"/>
                  </a:moveTo>
                  <a:lnTo>
                    <a:pt x="2624457" y="49901"/>
                  </a:lnTo>
                  <a:lnTo>
                    <a:pt x="2631440" y="45846"/>
                  </a:lnTo>
                  <a:lnTo>
                    <a:pt x="2633853" y="45846"/>
                  </a:lnTo>
                  <a:lnTo>
                    <a:pt x="2633853" y="45084"/>
                  </a:lnTo>
                  <a:lnTo>
                    <a:pt x="2616182" y="45074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959" y="3424808"/>
              <a:ext cx="3483610" cy="1950720"/>
            </a:xfrm>
            <a:custGeom>
              <a:avLst/>
              <a:gdLst/>
              <a:ahLst/>
              <a:cxnLst/>
              <a:rect l="l" t="t" r="r" b="b"/>
              <a:pathLst>
                <a:path w="3483610" h="1950720">
                  <a:moveTo>
                    <a:pt x="3457382" y="1939363"/>
                  </a:moveTo>
                  <a:lnTo>
                    <a:pt x="3386709" y="1940687"/>
                  </a:lnTo>
                  <a:lnTo>
                    <a:pt x="3384041" y="1940687"/>
                  </a:lnTo>
                  <a:lnTo>
                    <a:pt x="3382010" y="1942972"/>
                  </a:lnTo>
                  <a:lnTo>
                    <a:pt x="3382010" y="1948179"/>
                  </a:lnTo>
                  <a:lnTo>
                    <a:pt x="3384168" y="1950212"/>
                  </a:lnTo>
                  <a:lnTo>
                    <a:pt x="3386836" y="1950212"/>
                  </a:lnTo>
                  <a:lnTo>
                    <a:pt x="3483229" y="1948433"/>
                  </a:lnTo>
                  <a:lnTo>
                    <a:pt x="3483004" y="1948052"/>
                  </a:lnTo>
                  <a:lnTo>
                    <a:pt x="3472941" y="1948052"/>
                  </a:lnTo>
                  <a:lnTo>
                    <a:pt x="3457382" y="1939363"/>
                  </a:lnTo>
                  <a:close/>
                </a:path>
                <a:path w="3483610" h="1950720">
                  <a:moveTo>
                    <a:pt x="3466733" y="1939187"/>
                  </a:moveTo>
                  <a:lnTo>
                    <a:pt x="3457382" y="1939363"/>
                  </a:lnTo>
                  <a:lnTo>
                    <a:pt x="3472941" y="1948052"/>
                  </a:lnTo>
                  <a:lnTo>
                    <a:pt x="3473926" y="1946275"/>
                  </a:lnTo>
                  <a:lnTo>
                    <a:pt x="3470910" y="1946275"/>
                  </a:lnTo>
                  <a:lnTo>
                    <a:pt x="3466733" y="1939187"/>
                  </a:lnTo>
                  <a:close/>
                </a:path>
                <a:path w="3483610" h="1950720">
                  <a:moveTo>
                    <a:pt x="3430016" y="1862454"/>
                  </a:moveTo>
                  <a:lnTo>
                    <a:pt x="3427729" y="1863725"/>
                  </a:lnTo>
                  <a:lnTo>
                    <a:pt x="3425443" y="1865121"/>
                  </a:lnTo>
                  <a:lnTo>
                    <a:pt x="3424681" y="1868042"/>
                  </a:lnTo>
                  <a:lnTo>
                    <a:pt x="3426079" y="1870202"/>
                  </a:lnTo>
                  <a:lnTo>
                    <a:pt x="3461979" y="1931120"/>
                  </a:lnTo>
                  <a:lnTo>
                    <a:pt x="3477514" y="1939797"/>
                  </a:lnTo>
                  <a:lnTo>
                    <a:pt x="3472941" y="1948052"/>
                  </a:lnTo>
                  <a:lnTo>
                    <a:pt x="3483004" y="1948052"/>
                  </a:lnTo>
                  <a:lnTo>
                    <a:pt x="3432937" y="1863216"/>
                  </a:lnTo>
                  <a:lnTo>
                    <a:pt x="3430016" y="1862454"/>
                  </a:lnTo>
                  <a:close/>
                </a:path>
                <a:path w="3483610" h="1950720">
                  <a:moveTo>
                    <a:pt x="3474847" y="1939035"/>
                  </a:moveTo>
                  <a:lnTo>
                    <a:pt x="3466733" y="1939187"/>
                  </a:lnTo>
                  <a:lnTo>
                    <a:pt x="3470910" y="1946275"/>
                  </a:lnTo>
                  <a:lnTo>
                    <a:pt x="3474847" y="1939035"/>
                  </a:lnTo>
                  <a:close/>
                </a:path>
                <a:path w="3483610" h="1950720">
                  <a:moveTo>
                    <a:pt x="3476149" y="1939035"/>
                  </a:moveTo>
                  <a:lnTo>
                    <a:pt x="3474847" y="1939035"/>
                  </a:lnTo>
                  <a:lnTo>
                    <a:pt x="3470910" y="1946275"/>
                  </a:lnTo>
                  <a:lnTo>
                    <a:pt x="3473926" y="1946275"/>
                  </a:lnTo>
                  <a:lnTo>
                    <a:pt x="3477514" y="1939797"/>
                  </a:lnTo>
                  <a:lnTo>
                    <a:pt x="3476149" y="1939035"/>
                  </a:lnTo>
                  <a:close/>
                </a:path>
                <a:path w="3483610" h="1950720">
                  <a:moveTo>
                    <a:pt x="4698" y="0"/>
                  </a:moveTo>
                  <a:lnTo>
                    <a:pt x="0" y="8381"/>
                  </a:lnTo>
                  <a:lnTo>
                    <a:pt x="3457382" y="1939363"/>
                  </a:lnTo>
                  <a:lnTo>
                    <a:pt x="3466733" y="1939187"/>
                  </a:lnTo>
                  <a:lnTo>
                    <a:pt x="3461979" y="1931120"/>
                  </a:lnTo>
                  <a:lnTo>
                    <a:pt x="4698" y="0"/>
                  </a:lnTo>
                  <a:close/>
                </a:path>
                <a:path w="3483610" h="1950720">
                  <a:moveTo>
                    <a:pt x="3461979" y="1931120"/>
                  </a:moveTo>
                  <a:lnTo>
                    <a:pt x="3466733" y="1939187"/>
                  </a:lnTo>
                  <a:lnTo>
                    <a:pt x="3474847" y="1939035"/>
                  </a:lnTo>
                  <a:lnTo>
                    <a:pt x="3476149" y="1939035"/>
                  </a:lnTo>
                  <a:lnTo>
                    <a:pt x="3461979" y="193112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1439" y="4516377"/>
              <a:ext cx="2364483" cy="19354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9339" y="4965953"/>
              <a:ext cx="2458212" cy="1106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0554" y="4529988"/>
              <a:ext cx="2286000" cy="18573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358001" y="3069018"/>
            <a:ext cx="1285875" cy="5003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635"/>
              </a:spcBef>
            </a:pPr>
            <a:r>
              <a:rPr sz="1800" spc="-90" dirty="0">
                <a:latin typeface="Times New Roman"/>
                <a:cs typeface="Times New Roman"/>
              </a:rPr>
              <a:t>Recta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0553" y="4529988"/>
            <a:ext cx="2286000" cy="18573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15570" marR="107314" algn="ctr">
              <a:lnSpc>
                <a:spcPct val="100000"/>
              </a:lnSpc>
              <a:spcBef>
                <a:spcPts val="1525"/>
              </a:spcBef>
            </a:pPr>
            <a:r>
              <a:rPr sz="1800" spc="-35" dirty="0">
                <a:latin typeface="Times New Roman"/>
                <a:cs typeface="Times New Roman"/>
              </a:rPr>
              <a:t>Error: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</a:t>
            </a:r>
            <a:r>
              <a:rPr sz="1800" spc="-16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90" dirty="0">
                <a:latin typeface="Times New Roman"/>
                <a:cs typeface="Times New Roman"/>
              </a:rPr>
              <a:t>estimado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90" dirty="0">
                <a:latin typeface="Times New Roman"/>
                <a:cs typeface="Times New Roman"/>
              </a:rPr>
              <a:t>observación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220" dirty="0">
                <a:latin typeface="Times New Roman"/>
                <a:cs typeface="Times New Roman"/>
              </a:rPr>
              <a:t>Yi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835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2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58318" y="1122171"/>
            <a:ext cx="5965190" cy="505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55" dirty="0">
                <a:latin typeface="Times New Roman"/>
                <a:cs typeface="Times New Roman"/>
              </a:rPr>
              <a:t>Los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170" dirty="0">
                <a:latin typeface="Times New Roman"/>
                <a:cs typeface="Times New Roman"/>
              </a:rPr>
              <a:t>y  </a:t>
            </a:r>
            <a:r>
              <a:rPr sz="2000" spc="-120" dirty="0">
                <a:latin typeface="Times New Roman"/>
                <a:cs typeface="Times New Roman"/>
              </a:rPr>
              <a:t>la 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20" dirty="0">
                <a:latin typeface="Times New Roman"/>
                <a:cs typeface="Times New Roman"/>
              </a:rPr>
              <a:t>se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deben </a:t>
            </a:r>
            <a:r>
              <a:rPr sz="2000" spc="-195" dirty="0">
                <a:latin typeface="Times New Roman"/>
                <a:cs typeface="Times New Roman"/>
              </a:rPr>
              <a:t>de  </a:t>
            </a:r>
            <a:r>
              <a:rPr sz="2000" spc="-75" dirty="0">
                <a:latin typeface="Times New Roman"/>
                <a:cs typeface="Times New Roman"/>
              </a:rPr>
              <a:t>plantear </a:t>
            </a:r>
            <a:r>
              <a:rPr sz="2000" spc="-80" dirty="0">
                <a:latin typeface="Times New Roman"/>
                <a:cs typeface="Times New Roman"/>
              </a:rPr>
              <a:t>ante </a:t>
            </a:r>
            <a:r>
              <a:rPr sz="2000" spc="-60" dirty="0">
                <a:latin typeface="Times New Roman"/>
                <a:cs typeface="Times New Roman"/>
              </a:rPr>
              <a:t>todo </a:t>
            </a:r>
            <a:r>
              <a:rPr sz="2000" spc="-105" dirty="0">
                <a:latin typeface="Times New Roman"/>
                <a:cs typeface="Times New Roman"/>
              </a:rPr>
              <a:t>como </a:t>
            </a:r>
            <a:r>
              <a:rPr sz="2000" spc="-110" dirty="0">
                <a:latin typeface="Times New Roman"/>
                <a:cs typeface="Times New Roman"/>
              </a:rPr>
              <a:t>una </a:t>
            </a:r>
            <a:r>
              <a:rPr sz="2000" spc="-85" dirty="0">
                <a:latin typeface="Times New Roman"/>
                <a:cs typeface="Times New Roman"/>
              </a:rPr>
              <a:t>cuestión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conceptual.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5715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45" dirty="0">
                <a:latin typeface="Times New Roman"/>
                <a:cs typeface="Times New Roman"/>
              </a:rPr>
              <a:t>En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datos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130" dirty="0">
                <a:latin typeface="Times New Roman"/>
                <a:cs typeface="Times New Roman"/>
              </a:rPr>
              <a:t>si </a:t>
            </a:r>
            <a:r>
              <a:rPr sz="2000" spc="-80" dirty="0">
                <a:latin typeface="Times New Roman"/>
                <a:cs typeface="Times New Roman"/>
              </a:rPr>
              <a:t>existe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90" dirty="0">
                <a:latin typeface="Times New Roman"/>
                <a:cs typeface="Times New Roman"/>
              </a:rPr>
              <a:t>no </a:t>
            </a:r>
            <a:r>
              <a:rPr sz="2000" spc="-125" dirty="0">
                <a:latin typeface="Times New Roman"/>
                <a:cs typeface="Times New Roman"/>
              </a:rPr>
              <a:t>relación 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10" dirty="0">
                <a:latin typeface="Times New Roman"/>
                <a:cs typeface="Times New Roman"/>
              </a:rPr>
              <a:t>dos </a:t>
            </a:r>
            <a:r>
              <a:rPr sz="2000" spc="-100" dirty="0">
                <a:latin typeface="Times New Roman"/>
                <a:cs typeface="Times New Roman"/>
              </a:rPr>
              <a:t>variables: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5" dirty="0">
                <a:latin typeface="Times New Roman"/>
                <a:cs typeface="Times New Roman"/>
              </a:rPr>
              <a:t>estatura </a:t>
            </a:r>
            <a:r>
              <a:rPr sz="2000" spc="-85" dirty="0">
                <a:latin typeface="Times New Roman"/>
                <a:cs typeface="Times New Roman"/>
              </a:rPr>
              <a:t>o  </a:t>
            </a:r>
            <a:r>
              <a:rPr sz="2000" spc="-90" dirty="0">
                <a:latin typeface="Times New Roman"/>
                <a:cs typeface="Times New Roman"/>
              </a:rPr>
              <a:t>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20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edad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30" dirty="0">
                <a:latin typeface="Times New Roman"/>
                <a:cs typeface="Times New Roman"/>
              </a:rPr>
              <a:t>veces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110" dirty="0">
                <a:latin typeface="Times New Roman"/>
                <a:cs typeface="Times New Roman"/>
              </a:rPr>
              <a:t>asiste </a:t>
            </a:r>
            <a:r>
              <a:rPr sz="2000" spc="-120" dirty="0">
                <a:latin typeface="Times New Roman"/>
                <a:cs typeface="Times New Roman"/>
              </a:rPr>
              <a:t>al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hospital.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90" dirty="0">
                <a:latin typeface="Times New Roman"/>
                <a:cs typeface="Times New Roman"/>
              </a:rPr>
              <a:t>Por </a:t>
            </a:r>
            <a:r>
              <a:rPr sz="2000" spc="-50" dirty="0">
                <a:latin typeface="Times New Roman"/>
                <a:cs typeface="Times New Roman"/>
              </a:rPr>
              <a:t>otra </a:t>
            </a:r>
            <a:r>
              <a:rPr sz="2000" spc="-30" dirty="0">
                <a:latin typeface="Times New Roman"/>
                <a:cs typeface="Times New Roman"/>
              </a:rPr>
              <a:t>parte,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30" dirty="0">
                <a:latin typeface="Times New Roman"/>
                <a:cs typeface="Times New Roman"/>
              </a:rPr>
              <a:t>veces </a:t>
            </a:r>
            <a:r>
              <a:rPr sz="2000" spc="-120" dirty="0">
                <a:latin typeface="Times New Roman"/>
                <a:cs typeface="Times New Roman"/>
              </a:rPr>
              <a:t>se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110" dirty="0">
                <a:latin typeface="Times New Roman"/>
                <a:cs typeface="Times New Roman"/>
              </a:rPr>
              <a:t>cuál </a:t>
            </a:r>
            <a:r>
              <a:rPr sz="2000" spc="-120" dirty="0">
                <a:latin typeface="Times New Roman"/>
                <a:cs typeface="Times New Roman"/>
              </a:rPr>
              <a:t>es</a:t>
            </a:r>
            <a:r>
              <a:rPr sz="2000" spc="26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10" dirty="0">
                <a:latin typeface="Times New Roman"/>
                <a:cs typeface="Times New Roman"/>
              </a:rPr>
              <a:t>son </a:t>
            </a:r>
            <a:r>
              <a:rPr sz="2000" spc="-204" dirty="0">
                <a:latin typeface="Times New Roman"/>
                <a:cs typeface="Times New Roman"/>
              </a:rPr>
              <a:t>los  </a:t>
            </a:r>
            <a:r>
              <a:rPr sz="2000" spc="-90" dirty="0">
                <a:latin typeface="Times New Roman"/>
                <a:cs typeface="Times New Roman"/>
              </a:rPr>
              <a:t>factores que </a:t>
            </a:r>
            <a:r>
              <a:rPr sz="2000" spc="-85" dirty="0">
                <a:latin typeface="Times New Roman"/>
                <a:cs typeface="Times New Roman"/>
              </a:rPr>
              <a:t>podrían </a:t>
            </a:r>
            <a:r>
              <a:rPr sz="2000" spc="-90" dirty="0">
                <a:latin typeface="Times New Roman"/>
                <a:cs typeface="Times New Roman"/>
              </a:rPr>
              <a:t>explicar </a:t>
            </a:r>
            <a:r>
              <a:rPr sz="2000" spc="-45" dirty="0">
                <a:latin typeface="Times New Roman"/>
                <a:cs typeface="Times New Roman"/>
              </a:rPr>
              <a:t>cierto </a:t>
            </a:r>
            <a:r>
              <a:rPr sz="2000" spc="-80" dirty="0">
                <a:latin typeface="Times New Roman"/>
                <a:cs typeface="Times New Roman"/>
              </a:rPr>
              <a:t>acontecimiento: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00" dirty="0">
                <a:latin typeface="Times New Roman"/>
                <a:cs typeface="Times New Roman"/>
              </a:rPr>
              <a:t>horas 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estudio </a:t>
            </a:r>
            <a:r>
              <a:rPr sz="2000" spc="-114" dirty="0">
                <a:latin typeface="Times New Roman"/>
                <a:cs typeface="Times New Roman"/>
              </a:rPr>
              <a:t>son </a:t>
            </a:r>
            <a:r>
              <a:rPr sz="2000" spc="-95" dirty="0">
                <a:latin typeface="Times New Roman"/>
                <a:cs typeface="Times New Roman"/>
              </a:rPr>
              <a:t>refleja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los </a:t>
            </a:r>
            <a:r>
              <a:rPr sz="2000" spc="-95" dirty="0">
                <a:latin typeface="Times New Roman"/>
                <a:cs typeface="Times New Roman"/>
              </a:rPr>
              <a:t>altos </a:t>
            </a:r>
            <a:r>
              <a:rPr sz="2000" spc="-85" dirty="0">
                <a:latin typeface="Times New Roman"/>
                <a:cs typeface="Times New Roman"/>
              </a:rPr>
              <a:t>o </a:t>
            </a:r>
            <a:r>
              <a:rPr sz="2000" spc="-120" dirty="0">
                <a:latin typeface="Times New Roman"/>
                <a:cs typeface="Times New Roman"/>
              </a:rPr>
              <a:t>bajos </a:t>
            </a:r>
            <a:r>
              <a:rPr sz="2000" spc="-95" dirty="0">
                <a:latin typeface="Times New Roman"/>
                <a:cs typeface="Times New Roman"/>
              </a:rPr>
              <a:t>puntajes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135" dirty="0">
                <a:latin typeface="Times New Roman"/>
                <a:cs typeface="Times New Roman"/>
              </a:rPr>
              <a:t>las  </a:t>
            </a:r>
            <a:r>
              <a:rPr sz="2000" spc="-100" dirty="0">
                <a:latin typeface="Times New Roman"/>
                <a:cs typeface="Times New Roman"/>
              </a:rPr>
              <a:t>calificaciones,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05" dirty="0">
                <a:latin typeface="Times New Roman"/>
                <a:cs typeface="Times New Roman"/>
              </a:rPr>
              <a:t>horas </a:t>
            </a:r>
            <a:r>
              <a:rPr sz="2000" spc="-85" dirty="0">
                <a:latin typeface="Times New Roman"/>
                <a:cs typeface="Times New Roman"/>
              </a:rPr>
              <a:t>de ejercicio </a:t>
            </a:r>
            <a:r>
              <a:rPr sz="2000" spc="-50" dirty="0">
                <a:latin typeface="Times New Roman"/>
                <a:cs typeface="Times New Roman"/>
              </a:rPr>
              <a:t>por </a:t>
            </a:r>
            <a:r>
              <a:rPr sz="2000" spc="-130" dirty="0">
                <a:latin typeface="Times New Roman"/>
                <a:cs typeface="Times New Roman"/>
              </a:rPr>
              <a:t>semana </a:t>
            </a:r>
            <a:r>
              <a:rPr sz="2000" spc="-85" dirty="0">
                <a:latin typeface="Times New Roman"/>
                <a:cs typeface="Times New Roman"/>
              </a:rPr>
              <a:t>sobre el  </a:t>
            </a:r>
            <a:r>
              <a:rPr sz="2000" spc="-75" dirty="0">
                <a:latin typeface="Times New Roman"/>
                <a:cs typeface="Times New Roman"/>
              </a:rPr>
              <a:t>porcentaje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0" dirty="0">
                <a:latin typeface="Times New Roman"/>
                <a:cs typeface="Times New Roman"/>
              </a:rPr>
              <a:t>grasa </a:t>
            </a:r>
            <a:r>
              <a:rPr sz="2000" spc="-50" dirty="0">
                <a:latin typeface="Times New Roman"/>
                <a:cs typeface="Times New Roman"/>
              </a:rPr>
              <a:t>corporal,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6385" marR="6350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00" dirty="0">
                <a:latin typeface="Times New Roman"/>
                <a:cs typeface="Times New Roman"/>
              </a:rPr>
              <a:t>De </a:t>
            </a:r>
            <a:r>
              <a:rPr sz="2000" spc="-85" dirty="0">
                <a:latin typeface="Times New Roman"/>
                <a:cs typeface="Times New Roman"/>
              </a:rPr>
              <a:t>lo </a:t>
            </a:r>
            <a:r>
              <a:rPr sz="2000" spc="-60" dirty="0">
                <a:latin typeface="Times New Roman"/>
                <a:cs typeface="Times New Roman"/>
              </a:rPr>
              <a:t>anterior,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60" dirty="0">
                <a:latin typeface="Times New Roman"/>
                <a:cs typeface="Times New Roman"/>
              </a:rPr>
              <a:t>importante </a:t>
            </a:r>
            <a:r>
              <a:rPr sz="2000" spc="-95" dirty="0">
                <a:latin typeface="Times New Roman"/>
                <a:cs typeface="Times New Roman"/>
              </a:rPr>
              <a:t>saber </a:t>
            </a:r>
            <a:r>
              <a:rPr sz="2000" spc="-90" dirty="0">
                <a:latin typeface="Times New Roman"/>
                <a:cs typeface="Times New Roman"/>
              </a:rPr>
              <a:t>qué </a:t>
            </a:r>
            <a:r>
              <a:rPr sz="2000" spc="-120" dirty="0">
                <a:latin typeface="Times New Roman"/>
                <a:cs typeface="Times New Roman"/>
              </a:rPr>
              <a:t>es </a:t>
            </a:r>
            <a:r>
              <a:rPr sz="2000" spc="-90" dirty="0">
                <a:latin typeface="Times New Roman"/>
                <a:cs typeface="Times New Roman"/>
              </a:rPr>
              <a:t>lo que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75" dirty="0">
                <a:latin typeface="Times New Roman"/>
                <a:cs typeface="Times New Roman"/>
              </a:rPr>
              <a:t>quiere </a:t>
            </a:r>
            <a:r>
              <a:rPr sz="2000" spc="-220" dirty="0">
                <a:latin typeface="Times New Roman"/>
                <a:cs typeface="Times New Roman"/>
              </a:rPr>
              <a:t>en  </a:t>
            </a:r>
            <a:r>
              <a:rPr sz="2000" spc="-55" dirty="0">
                <a:latin typeface="Times New Roman"/>
                <a:cs typeface="Times New Roman"/>
              </a:rPr>
              <a:t>término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datos.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1545" y="1340738"/>
            <a:ext cx="1872233" cy="1800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2282" y="3773017"/>
            <a:ext cx="2270759" cy="2185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863" y="1270000"/>
            <a:ext cx="4240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constituye de </a:t>
            </a:r>
            <a:r>
              <a:rPr sz="1800" spc="-100" dirty="0">
                <a:latin typeface="Times New Roman"/>
                <a:cs typeface="Times New Roman"/>
              </a:rPr>
              <a:t>dos  </a:t>
            </a:r>
            <a:r>
              <a:rPr sz="1800" spc="-40" dirty="0">
                <a:latin typeface="Times New Roman"/>
                <a:cs typeface="Times New Roman"/>
              </a:rPr>
              <a:t>partes.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b="1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parte </a:t>
            </a:r>
            <a:r>
              <a:rPr sz="1800" b="1" i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determinística</a:t>
            </a:r>
            <a:r>
              <a:rPr sz="1800" spc="-30" dirty="0">
                <a:latin typeface="Times New Roman"/>
                <a:cs typeface="Times New Roman"/>
              </a:rPr>
              <a:t>: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ajuste. </a:t>
            </a: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como: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863" y="3571240"/>
            <a:ext cx="42500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spc="-370" dirty="0">
                <a:latin typeface="Arial"/>
                <a:cs typeface="Arial"/>
              </a:rPr>
              <a:t> </a:t>
            </a:r>
            <a:r>
              <a:rPr sz="1800" b="1" i="1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 </a:t>
            </a: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parte </a:t>
            </a:r>
            <a:r>
              <a:rPr sz="1800" b="1" i="1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estocástica</a:t>
            </a:r>
            <a:r>
              <a:rPr sz="1800" spc="-45" dirty="0">
                <a:latin typeface="Times New Roman"/>
                <a:cs typeface="Times New Roman"/>
              </a:rPr>
              <a:t>: </a:t>
            </a:r>
            <a:r>
              <a:rPr sz="1800" spc="-110" dirty="0">
                <a:latin typeface="Times New Roman"/>
                <a:cs typeface="Times New Roman"/>
              </a:rPr>
              <a:t>es la </a:t>
            </a:r>
            <a:r>
              <a:rPr sz="1800" spc="-90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200" dirty="0">
                <a:latin typeface="Times New Roman"/>
                <a:cs typeface="Times New Roman"/>
              </a:rPr>
              <a:t>la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observación.  </a:t>
            </a:r>
            <a:r>
              <a:rPr sz="1800" spc="-110" dirty="0">
                <a:latin typeface="Times New Roman"/>
                <a:cs typeface="Times New Roman"/>
              </a:rPr>
              <a:t>Esta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expresa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como: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863" y="5171694"/>
            <a:ext cx="4241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unión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85" dirty="0">
                <a:latin typeface="Times New Roman"/>
                <a:cs typeface="Times New Roman"/>
              </a:rPr>
              <a:t>estos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80" dirty="0">
                <a:latin typeface="Times New Roman"/>
                <a:cs typeface="Times New Roman"/>
              </a:rPr>
              <a:t>elementos </a:t>
            </a:r>
            <a:r>
              <a:rPr sz="1800" spc="-105" dirty="0">
                <a:latin typeface="Times New Roman"/>
                <a:cs typeface="Times New Roman"/>
              </a:rPr>
              <a:t>constituyen  </a:t>
            </a:r>
            <a:r>
              <a:rPr sz="1800" spc="-80" dirty="0">
                <a:latin typeface="Times New Roman"/>
                <a:cs typeface="Times New Roman"/>
              </a:rPr>
              <a:t>un modelo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00" dirty="0">
                <a:latin typeface="Times New Roman"/>
                <a:cs typeface="Times New Roman"/>
              </a:rPr>
              <a:t>cual </a:t>
            </a:r>
            <a:r>
              <a:rPr sz="1800" spc="-60" dirty="0">
                <a:latin typeface="Times New Roman"/>
                <a:cs typeface="Times New Roman"/>
              </a:rPr>
              <a:t>intenta brindar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95" dirty="0">
                <a:latin typeface="Times New Roman"/>
                <a:cs typeface="Times New Roman"/>
              </a:rPr>
              <a:t>aproximación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predicción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85" dirty="0">
                <a:latin typeface="Times New Roman"/>
                <a:cs typeface="Times New Roman"/>
              </a:rPr>
              <a:t>observaciones.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7296" y="1637157"/>
            <a:ext cx="2552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0679" y="4149064"/>
            <a:ext cx="3311905" cy="2361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4682" y="3071980"/>
            <a:ext cx="1277919" cy="235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  <p:sp>
        <p:nvSpPr>
          <p:cNvPr id="9" name="object 9"/>
          <p:cNvSpPr/>
          <p:nvPr/>
        </p:nvSpPr>
        <p:spPr>
          <a:xfrm>
            <a:off x="1671210" y="4716626"/>
            <a:ext cx="1160541" cy="232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429766"/>
            <a:ext cx="573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5" dirty="0">
                <a:latin typeface="Times New Roman"/>
                <a:cs typeface="Times New Roman"/>
              </a:rPr>
              <a:t>Finalmente, </a:t>
            </a:r>
            <a:r>
              <a:rPr sz="1800" spc="-105" dirty="0">
                <a:latin typeface="Times New Roman"/>
                <a:cs typeface="Times New Roman"/>
              </a:rPr>
              <a:t>cuál 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modelos: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4234179"/>
            <a:ext cx="4840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29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diferencia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modelos: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142" y="2256805"/>
            <a:ext cx="1916879" cy="389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981" y="2988484"/>
            <a:ext cx="2456777" cy="321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315" y="3599557"/>
            <a:ext cx="2268284" cy="360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9974" y="5107347"/>
            <a:ext cx="1550908" cy="406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1227" y="5855676"/>
            <a:ext cx="1515319" cy="369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6916" y="1579651"/>
            <a:ext cx="4081779" cy="4081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30729" y="367284"/>
            <a:ext cx="50844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Modelos </a:t>
            </a:r>
            <a:r>
              <a:rPr sz="2800" spc="-65" dirty="0"/>
              <a:t>estocástico </a:t>
            </a:r>
            <a:r>
              <a:rPr sz="2800" spc="-50" dirty="0"/>
              <a:t>o</a:t>
            </a:r>
            <a:r>
              <a:rPr sz="2800" spc="-450" dirty="0"/>
              <a:t> </a:t>
            </a:r>
            <a:r>
              <a:rPr sz="2800" spc="-65" dirty="0"/>
              <a:t>estadístico</a:t>
            </a:r>
            <a:endParaRPr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54" y="1341882"/>
            <a:ext cx="4379595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Finalmente, </a:t>
            </a:r>
            <a:r>
              <a:rPr sz="1800" spc="-75" dirty="0">
                <a:latin typeface="Times New Roman"/>
                <a:cs typeface="Times New Roman"/>
              </a:rPr>
              <a:t>comprendido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concepto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ajuste, </a:t>
            </a:r>
            <a:r>
              <a:rPr sz="1800" spc="-80" dirty="0">
                <a:latin typeface="Times New Roman"/>
                <a:cs typeface="Times New Roman"/>
              </a:rPr>
              <a:t>modelo </a:t>
            </a:r>
            <a:r>
              <a:rPr sz="1800" spc="-60" dirty="0">
                <a:latin typeface="Times New Roman"/>
                <a:cs typeface="Times New Roman"/>
              </a:rPr>
              <a:t>determinístico, </a:t>
            </a:r>
            <a:r>
              <a:rPr sz="1800" spc="-85" dirty="0">
                <a:latin typeface="Times New Roman"/>
                <a:cs typeface="Times New Roman"/>
              </a:rPr>
              <a:t>modelo  estocástico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0" dirty="0">
                <a:latin typeface="Times New Roman"/>
                <a:cs typeface="Times New Roman"/>
              </a:rPr>
              <a:t>error,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35" dirty="0">
                <a:latin typeface="Times New Roman"/>
                <a:cs typeface="Times New Roman"/>
              </a:rPr>
              <a:t>otros, </a:t>
            </a:r>
            <a:r>
              <a:rPr sz="1800" spc="-95" dirty="0">
                <a:latin typeface="Times New Roman"/>
                <a:cs typeface="Times New Roman"/>
              </a:rPr>
              <a:t>solo </a:t>
            </a:r>
            <a:r>
              <a:rPr sz="1800" spc="-100" dirty="0">
                <a:latin typeface="Times New Roman"/>
                <a:cs typeface="Times New Roman"/>
              </a:rPr>
              <a:t>falta </a:t>
            </a:r>
            <a:r>
              <a:rPr sz="1800" spc="-90" dirty="0">
                <a:latin typeface="Times New Roman"/>
                <a:cs typeface="Times New Roman"/>
              </a:rPr>
              <a:t>saber 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estima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ajuste.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recuerda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60" dirty="0">
                <a:latin typeface="Times New Roman"/>
                <a:cs typeface="Times New Roman"/>
              </a:rPr>
              <a:t>tiene </a:t>
            </a:r>
            <a:r>
              <a:rPr sz="1800" spc="-125" dirty="0">
                <a:latin typeface="Times New Roman"/>
                <a:cs typeface="Times New Roman"/>
              </a:rPr>
              <a:t>por  </a:t>
            </a:r>
            <a:r>
              <a:rPr sz="1800" spc="-70" dirty="0">
                <a:latin typeface="Times New Roman"/>
                <a:cs typeface="Times New Roman"/>
              </a:rPr>
              <a:t>fórmula: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354" y="4192016"/>
            <a:ext cx="43795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55" dirty="0">
                <a:latin typeface="Times New Roman"/>
                <a:cs typeface="Times New Roman"/>
              </a:rPr>
              <a:t>forma,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0" dirty="0">
                <a:latin typeface="Times New Roman"/>
                <a:cs typeface="Times New Roman"/>
              </a:rPr>
              <a:t>preguntar </a:t>
            </a:r>
            <a:r>
              <a:rPr sz="1800" spc="-165" dirty="0">
                <a:latin typeface="Times New Roman"/>
                <a:cs typeface="Times New Roman"/>
              </a:rPr>
              <a:t>como  </a:t>
            </a:r>
            <a:r>
              <a:rPr sz="1800" spc="-65" dirty="0">
                <a:latin typeface="Times New Roman"/>
                <a:cs typeface="Times New Roman"/>
              </a:rPr>
              <a:t>interactúa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35" dirty="0">
                <a:latin typeface="Times New Roman"/>
                <a:cs typeface="Times New Roman"/>
              </a:rPr>
              <a:t>parte </a:t>
            </a:r>
            <a:r>
              <a:rPr sz="1800" spc="-90" dirty="0">
                <a:latin typeface="Times New Roman"/>
                <a:cs typeface="Times New Roman"/>
              </a:rPr>
              <a:t>estocástica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30" dirty="0">
                <a:latin typeface="Times New Roman"/>
                <a:cs typeface="Times New Roman"/>
              </a:rPr>
              <a:t>así </a:t>
            </a:r>
            <a:r>
              <a:rPr sz="1800" spc="-55" dirty="0">
                <a:latin typeface="Times New Roman"/>
                <a:cs typeface="Times New Roman"/>
              </a:rPr>
              <a:t>determinar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 ajuste,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cual 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determinística.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54" y="5792470"/>
            <a:ext cx="325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40" dirty="0">
                <a:latin typeface="Times New Roman"/>
                <a:cs typeface="Times New Roman"/>
              </a:rPr>
              <a:t>Todo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explica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continuación.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4772" y="315722"/>
            <a:ext cx="59359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Determinación </a:t>
            </a:r>
            <a:r>
              <a:rPr sz="2800" spc="-105" dirty="0"/>
              <a:t>del </a:t>
            </a:r>
            <a:r>
              <a:rPr sz="2800" spc="-75" dirty="0"/>
              <a:t>modelo </a:t>
            </a:r>
            <a:r>
              <a:rPr sz="2800" spc="-60" dirty="0"/>
              <a:t>de</a:t>
            </a:r>
            <a:r>
              <a:rPr sz="2800" spc="-365" dirty="0"/>
              <a:t> </a:t>
            </a:r>
            <a:r>
              <a:rPr sz="2800" spc="-65" dirty="0"/>
              <a:t>regresión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796153" y="1602851"/>
            <a:ext cx="2808351" cy="2546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6153" y="4437113"/>
            <a:ext cx="2808351" cy="2085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0940" y="3513724"/>
            <a:ext cx="1916879" cy="389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307" y="439166"/>
            <a:ext cx="51269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Estimación: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430" dirty="0"/>
              <a:t> </a:t>
            </a:r>
            <a:r>
              <a:rPr sz="2800" spc="-130" dirty="0"/>
              <a:t>ajuste.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358391"/>
            <a:ext cx="4331335" cy="529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propósito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240" dirty="0">
                <a:latin typeface="Times New Roman"/>
                <a:cs typeface="Times New Roman"/>
              </a:rPr>
              <a:t>es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ajuste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los  </a:t>
            </a:r>
            <a:r>
              <a:rPr sz="1800" spc="-65" dirty="0">
                <a:latin typeface="Times New Roman"/>
                <a:cs typeface="Times New Roman"/>
              </a:rPr>
              <a:t>datos.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45" dirty="0">
                <a:latin typeface="Times New Roman"/>
                <a:cs typeface="Times New Roman"/>
              </a:rPr>
              <a:t>es,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ecuación: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6350" algn="just">
              <a:lnSpc>
                <a:spcPct val="100000"/>
              </a:lnSpc>
            </a:pPr>
            <a:r>
              <a:rPr sz="1800" spc="-120" dirty="0">
                <a:latin typeface="Times New Roman"/>
                <a:cs typeface="Times New Roman"/>
              </a:rPr>
              <a:t>-Se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b="1" spc="-45" dirty="0">
                <a:latin typeface="Times New Roman"/>
                <a:cs typeface="Times New Roman"/>
              </a:rPr>
              <a:t>b0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b="1" spc="-45" dirty="0">
                <a:latin typeface="Times New Roman"/>
                <a:cs typeface="Times New Roman"/>
              </a:rPr>
              <a:t>b1 </a:t>
            </a:r>
            <a:r>
              <a:rPr sz="1800" spc="-90" dirty="0">
                <a:latin typeface="Times New Roman"/>
                <a:cs typeface="Times New Roman"/>
              </a:rPr>
              <a:t>que 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adecuen </a:t>
            </a:r>
            <a:r>
              <a:rPr sz="1800" spc="-145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(la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aproxime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totalidad de </a:t>
            </a:r>
            <a:r>
              <a:rPr sz="1800" spc="-100" dirty="0">
                <a:latin typeface="Times New Roman"/>
                <a:cs typeface="Times New Roman"/>
              </a:rPr>
              <a:t>los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datos).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635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0" dirty="0">
                <a:latin typeface="Times New Roman"/>
                <a:cs typeface="Times New Roman"/>
              </a:rPr>
              <a:t>método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utiliza para </a:t>
            </a:r>
            <a:r>
              <a:rPr sz="1800" spc="-65" dirty="0">
                <a:latin typeface="Times New Roman"/>
                <a:cs typeface="Times New Roman"/>
              </a:rPr>
              <a:t>obtenerla </a:t>
            </a:r>
            <a:r>
              <a:rPr sz="1800" spc="-245" dirty="0">
                <a:latin typeface="Times New Roman"/>
                <a:cs typeface="Times New Roman"/>
              </a:rPr>
              <a:t>se  </a:t>
            </a:r>
            <a:r>
              <a:rPr sz="1800" spc="-95" dirty="0">
                <a:latin typeface="Times New Roman"/>
                <a:cs typeface="Times New Roman"/>
              </a:rPr>
              <a:t>denomina </a:t>
            </a:r>
            <a:r>
              <a:rPr sz="1800" b="1" spc="-10" dirty="0">
                <a:latin typeface="Times New Roman"/>
                <a:cs typeface="Times New Roman"/>
              </a:rPr>
              <a:t>Mínimos </a:t>
            </a:r>
            <a:r>
              <a:rPr sz="1800" b="1" spc="-40" dirty="0">
                <a:latin typeface="Times New Roman"/>
                <a:cs typeface="Times New Roman"/>
              </a:rPr>
              <a:t>Cuadrados </a:t>
            </a:r>
            <a:r>
              <a:rPr sz="1800" b="1" spc="-20" dirty="0">
                <a:latin typeface="Times New Roman"/>
                <a:cs typeface="Times New Roman"/>
              </a:rPr>
              <a:t>Ordinarios  </a:t>
            </a:r>
            <a:r>
              <a:rPr sz="1800" i="1" spc="-65" dirty="0">
                <a:latin typeface="Times New Roman"/>
                <a:cs typeface="Times New Roman"/>
              </a:rPr>
              <a:t>(</a:t>
            </a:r>
            <a:r>
              <a:rPr sz="1800" spc="-65" dirty="0">
                <a:latin typeface="Times New Roman"/>
                <a:cs typeface="Times New Roman"/>
              </a:rPr>
              <a:t>MCO).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100" dirty="0">
                <a:latin typeface="Times New Roman"/>
                <a:cs typeface="Times New Roman"/>
              </a:rPr>
              <a:t>MCO </a:t>
            </a:r>
            <a:r>
              <a:rPr sz="1800" spc="-70" dirty="0">
                <a:latin typeface="Times New Roman"/>
                <a:cs typeface="Times New Roman"/>
              </a:rPr>
              <a:t>producirá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todas </a:t>
            </a:r>
            <a:r>
              <a:rPr sz="1800" spc="-215" dirty="0">
                <a:latin typeface="Times New Roman"/>
                <a:cs typeface="Times New Roman"/>
              </a:rPr>
              <a:t>las  </a:t>
            </a:r>
            <a:r>
              <a:rPr sz="1800" spc="-100" dirty="0">
                <a:latin typeface="Times New Roman"/>
                <a:cs typeface="Times New Roman"/>
              </a:rPr>
              <a:t>ecuaciones posibles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80" dirty="0">
                <a:latin typeface="Times New Roman"/>
                <a:cs typeface="Times New Roman"/>
              </a:rPr>
              <a:t>aproximar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5" dirty="0">
                <a:latin typeface="Times New Roman"/>
                <a:cs typeface="Times New Roman"/>
              </a:rPr>
              <a:t>relaciones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lineales.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2142" y="2650377"/>
            <a:ext cx="1433830" cy="29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098" y="1556766"/>
            <a:ext cx="3405378" cy="2088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4760" y="4082445"/>
            <a:ext cx="3142369" cy="2274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70000"/>
            <a:ext cx="516953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270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fundamento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MCO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obtenga </a:t>
            </a:r>
            <a:r>
              <a:rPr sz="1800" spc="-110" dirty="0">
                <a:latin typeface="Times New Roman"/>
                <a:cs typeface="Times New Roman"/>
              </a:rPr>
              <a:t>la mejor 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80" dirty="0">
                <a:latin typeface="Times New Roman"/>
                <a:cs typeface="Times New Roman"/>
              </a:rPr>
              <a:t>de cualquier </a:t>
            </a:r>
            <a:r>
              <a:rPr sz="1800" spc="-25" dirty="0">
                <a:latin typeface="Times New Roman"/>
                <a:cs typeface="Times New Roman"/>
              </a:rPr>
              <a:t>otra,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90" dirty="0">
                <a:latin typeface="Times New Roman"/>
                <a:cs typeface="Times New Roman"/>
              </a:rPr>
              <a:t>debe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los  </a:t>
            </a:r>
            <a:r>
              <a:rPr sz="1800" spc="-45" dirty="0">
                <a:latin typeface="Times New Roman"/>
                <a:cs typeface="Times New Roman"/>
              </a:rPr>
              <a:t>errores </a:t>
            </a:r>
            <a:r>
              <a:rPr sz="1800" spc="-60" dirty="0">
                <a:latin typeface="Times New Roman"/>
                <a:cs typeface="Times New Roman"/>
              </a:rPr>
              <a:t>(o </a:t>
            </a:r>
            <a:r>
              <a:rPr sz="1800" spc="-65" dirty="0">
                <a:latin typeface="Times New Roman"/>
                <a:cs typeface="Times New Roman"/>
              </a:rPr>
              <a:t>residual),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10" dirty="0">
                <a:latin typeface="Times New Roman"/>
                <a:cs typeface="Times New Roman"/>
              </a:rPr>
              <a:t>minimiza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método: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ahí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nombre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45" dirty="0">
                <a:latin typeface="Arial"/>
                <a:cs typeface="Arial"/>
              </a:rPr>
              <a:t>“Mínimos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Cuadrados </a:t>
            </a:r>
            <a:r>
              <a:rPr sz="1800" spc="-150" dirty="0">
                <a:latin typeface="Arial"/>
                <a:cs typeface="Arial"/>
              </a:rPr>
              <a:t>Ordinales”</a:t>
            </a:r>
            <a:r>
              <a:rPr sz="1800" spc="-150" dirty="0">
                <a:latin typeface="Times New Roman"/>
                <a:cs typeface="Times New Roman"/>
              </a:rPr>
              <a:t>:  </a:t>
            </a:r>
            <a:r>
              <a:rPr sz="1800" spc="-70" dirty="0">
                <a:latin typeface="Times New Roman"/>
                <a:cs typeface="Times New Roman"/>
              </a:rPr>
              <a:t>produce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5" dirty="0">
                <a:latin typeface="Times New Roman"/>
                <a:cs typeface="Times New Roman"/>
              </a:rPr>
              <a:t>recta tal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20" dirty="0">
                <a:latin typeface="Times New Roman"/>
                <a:cs typeface="Times New Roman"/>
              </a:rPr>
              <a:t>suma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45" dirty="0">
                <a:latin typeface="Times New Roman"/>
                <a:cs typeface="Times New Roman"/>
              </a:rPr>
              <a:t>errores </a:t>
            </a:r>
            <a:r>
              <a:rPr sz="1800" spc="-105" dirty="0">
                <a:latin typeface="Times New Roman"/>
                <a:cs typeface="Times New Roman"/>
              </a:rPr>
              <a:t>al  </a:t>
            </a:r>
            <a:r>
              <a:rPr sz="1800" spc="-85" dirty="0">
                <a:latin typeface="Times New Roman"/>
                <a:cs typeface="Times New Roman"/>
              </a:rPr>
              <a:t>cuadrado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5" dirty="0">
                <a:latin typeface="Times New Roman"/>
                <a:cs typeface="Times New Roman"/>
              </a:rPr>
              <a:t>menor </a:t>
            </a:r>
            <a:r>
              <a:rPr sz="1800" spc="-75" dirty="0">
                <a:latin typeface="Times New Roman"/>
                <a:cs typeface="Times New Roman"/>
              </a:rPr>
              <a:t>de lo </a:t>
            </a:r>
            <a:r>
              <a:rPr sz="1800" spc="-85" dirty="0">
                <a:latin typeface="Times New Roman"/>
                <a:cs typeface="Times New Roman"/>
              </a:rPr>
              <a:t>que sería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85" dirty="0">
                <a:latin typeface="Times New Roman"/>
                <a:cs typeface="Times New Roman"/>
              </a:rPr>
              <a:t>cualquier </a:t>
            </a:r>
            <a:r>
              <a:rPr sz="1800" spc="-45" dirty="0">
                <a:latin typeface="Times New Roman"/>
                <a:cs typeface="Times New Roman"/>
              </a:rPr>
              <a:t>otra  </a:t>
            </a:r>
            <a:r>
              <a:rPr sz="1800" spc="-40" dirty="0">
                <a:latin typeface="Times New Roman"/>
                <a:cs typeface="Times New Roman"/>
              </a:rPr>
              <a:t>recta.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450" y="4295394"/>
            <a:ext cx="8619490" cy="1612900"/>
            <a:chOff x="171450" y="4295394"/>
            <a:chExt cx="8619490" cy="1612900"/>
          </a:xfrm>
        </p:grpSpPr>
        <p:sp>
          <p:nvSpPr>
            <p:cNvPr id="4" name="object 4"/>
            <p:cNvSpPr/>
            <p:nvPr/>
          </p:nvSpPr>
          <p:spPr>
            <a:xfrm>
              <a:off x="353568" y="4328160"/>
              <a:ext cx="8436862" cy="1435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450" y="4295394"/>
              <a:ext cx="5697474" cy="16123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874" y="4341571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874" y="4341571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94310" marR="3902710" indent="-102870">
              <a:lnSpc>
                <a:spcPts val="4240"/>
              </a:lnSpc>
              <a:spcBef>
                <a:spcPts val="805"/>
              </a:spcBef>
            </a:pPr>
            <a:r>
              <a:rPr sz="3600" spc="-345" dirty="0">
                <a:latin typeface="Times New Roman"/>
                <a:cs typeface="Times New Roman"/>
              </a:rPr>
              <a:t>La </a:t>
            </a:r>
            <a:r>
              <a:rPr sz="3600" spc="-229" dirty="0">
                <a:latin typeface="Times New Roman"/>
                <a:cs typeface="Times New Roman"/>
              </a:rPr>
              <a:t>suma </a:t>
            </a:r>
            <a:r>
              <a:rPr sz="3600" spc="-150" dirty="0">
                <a:latin typeface="Times New Roman"/>
                <a:cs typeface="Times New Roman"/>
              </a:rPr>
              <a:t>de </a:t>
            </a:r>
            <a:r>
              <a:rPr sz="3600" spc="-85" dirty="0">
                <a:latin typeface="Times New Roman"/>
                <a:cs typeface="Times New Roman"/>
              </a:rPr>
              <a:t>errores </a:t>
            </a:r>
            <a:r>
              <a:rPr sz="3600" spc="-215" dirty="0">
                <a:latin typeface="Times New Roman"/>
                <a:cs typeface="Times New Roman"/>
              </a:rPr>
              <a:t>al  </a:t>
            </a:r>
            <a:r>
              <a:rPr sz="3600" spc="-170" dirty="0">
                <a:latin typeface="Times New Roman"/>
                <a:cs typeface="Times New Roman"/>
              </a:rPr>
              <a:t>cuadrado </a:t>
            </a:r>
            <a:r>
              <a:rPr sz="3600" spc="-210" dirty="0">
                <a:latin typeface="Times New Roman"/>
                <a:cs typeface="Times New Roman"/>
              </a:rPr>
              <a:t>se </a:t>
            </a:r>
            <a:r>
              <a:rPr sz="3600" spc="-215" dirty="0">
                <a:latin typeface="Times New Roman"/>
                <a:cs typeface="Times New Roman"/>
              </a:rPr>
              <a:t>minimiza</a:t>
            </a:r>
            <a:r>
              <a:rPr sz="3600" spc="65" dirty="0">
                <a:latin typeface="Times New Roman"/>
                <a:cs typeface="Times New Roman"/>
              </a:rPr>
              <a:t> </a:t>
            </a:r>
            <a:r>
              <a:rPr sz="3600" spc="-175" dirty="0">
                <a:latin typeface="Times New Roman"/>
                <a:cs typeface="Times New Roman"/>
              </a:rPr>
              <a:t>con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3747" y="4591151"/>
            <a:ext cx="2929001" cy="858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3307" y="439166"/>
            <a:ext cx="51269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0" dirty="0"/>
              <a:t>Estimación: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430" dirty="0"/>
              <a:t> </a:t>
            </a:r>
            <a:r>
              <a:rPr sz="2800" spc="-130" dirty="0"/>
              <a:t>ajuste.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6070818" y="1594431"/>
            <a:ext cx="2711920" cy="1807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341373"/>
            <a:ext cx="495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0" dirty="0">
                <a:latin typeface="Times New Roman"/>
                <a:cs typeface="Times New Roman"/>
              </a:rPr>
              <a:t>Entonces, el </a:t>
            </a:r>
            <a:r>
              <a:rPr sz="1800" spc="-85" dirty="0">
                <a:latin typeface="Times New Roman"/>
                <a:cs typeface="Times New Roman"/>
              </a:rPr>
              <a:t>objetivo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ajuste: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2956814"/>
            <a:ext cx="5327650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95" dirty="0">
                <a:latin typeface="Times New Roman"/>
                <a:cs typeface="Times New Roman"/>
              </a:rPr>
              <a:t>básicamente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95" dirty="0">
                <a:latin typeface="Times New Roman"/>
                <a:cs typeface="Times New Roman"/>
              </a:rPr>
              <a:t>llevar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cabo </a:t>
            </a:r>
            <a:r>
              <a:rPr sz="1800" spc="-80" dirty="0">
                <a:latin typeface="Times New Roman"/>
                <a:cs typeface="Times New Roman"/>
              </a:rPr>
              <a:t>2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527050" marR="5080" indent="-514350">
              <a:lnSpc>
                <a:spcPts val="1950"/>
              </a:lnSpc>
              <a:tabLst>
                <a:tab pos="526415" algn="l"/>
              </a:tabLst>
            </a:pPr>
            <a:r>
              <a:rPr sz="1500" spc="10" dirty="0">
                <a:solidFill>
                  <a:srgbClr val="D24717"/>
                </a:solidFill>
                <a:latin typeface="Times New Roman"/>
                <a:cs typeface="Times New Roman"/>
              </a:rPr>
              <a:t>1.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suma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 </a:t>
            </a:r>
            <a:r>
              <a:rPr sz="1800" spc="-90" dirty="0">
                <a:latin typeface="Times New Roman"/>
                <a:cs typeface="Times New Roman"/>
              </a:rPr>
              <a:t>cruzados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5" dirty="0">
                <a:latin typeface="Times New Roman"/>
                <a:cs typeface="Times New Roman"/>
              </a:rPr>
              <a:t>las  </a:t>
            </a:r>
            <a:r>
              <a:rPr sz="1800" spc="-180" dirty="0">
                <a:latin typeface="Arial"/>
                <a:cs typeface="Arial"/>
              </a:rPr>
              <a:t>variables </a:t>
            </a:r>
            <a:r>
              <a:rPr sz="1800" spc="-225" dirty="0">
                <a:latin typeface="Arial"/>
                <a:cs typeface="Arial"/>
              </a:rPr>
              <a:t>en </a:t>
            </a:r>
            <a:r>
              <a:rPr sz="1800" spc="-145" dirty="0">
                <a:latin typeface="Arial"/>
                <a:cs typeface="Arial"/>
              </a:rPr>
              <a:t>cuestión,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Arial"/>
                <a:cs typeface="Arial"/>
              </a:rPr>
              <a:t>y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“Y”: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Arial"/>
              <a:cs typeface="Arial"/>
            </a:endParaRPr>
          </a:p>
          <a:p>
            <a:pPr marL="205740" indent="-193675">
              <a:lnSpc>
                <a:spcPct val="100000"/>
              </a:lnSpc>
              <a:buAutoNum type="alphaLcPeriod"/>
              <a:tabLst>
                <a:tab pos="206375" algn="l"/>
              </a:tabLst>
            </a:pPr>
            <a:r>
              <a:rPr sz="1800" spc="-300" dirty="0">
                <a:latin typeface="Arial"/>
                <a:cs typeface="Arial"/>
              </a:rPr>
              <a:t>Suma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220" dirty="0">
                <a:latin typeface="Arial"/>
                <a:cs typeface="Arial"/>
              </a:rPr>
              <a:t>cuadrados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“X”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(</a:t>
            </a:r>
            <a:r>
              <a:rPr sz="1800" spc="-70" dirty="0">
                <a:latin typeface="Times New Roman"/>
                <a:cs typeface="Times New Roman"/>
              </a:rPr>
              <a:t>SCx).</a:t>
            </a:r>
            <a:endParaRPr sz="1800">
              <a:latin typeface="Times New Roman"/>
              <a:cs typeface="Times New Roman"/>
            </a:endParaRPr>
          </a:p>
          <a:p>
            <a:pPr marL="208915" indent="-196850">
              <a:lnSpc>
                <a:spcPct val="100000"/>
              </a:lnSpc>
              <a:spcBef>
                <a:spcPts val="384"/>
              </a:spcBef>
              <a:buAutoNum type="alphaLcPeriod"/>
              <a:tabLst>
                <a:tab pos="209550" algn="l"/>
              </a:tabLst>
            </a:pPr>
            <a:r>
              <a:rPr sz="1800" spc="-295" dirty="0">
                <a:latin typeface="Arial"/>
                <a:cs typeface="Arial"/>
              </a:rPr>
              <a:t>Suma  </a:t>
            </a:r>
            <a:r>
              <a:rPr sz="1800" spc="-225" dirty="0">
                <a:latin typeface="Arial"/>
                <a:cs typeface="Arial"/>
              </a:rPr>
              <a:t>de  </a:t>
            </a:r>
            <a:r>
              <a:rPr sz="1800" spc="-215" dirty="0">
                <a:latin typeface="Arial"/>
                <a:cs typeface="Arial"/>
              </a:rPr>
              <a:t>cuadrados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90" dirty="0">
                <a:latin typeface="Arial"/>
                <a:cs typeface="Arial"/>
              </a:rPr>
              <a:t>“Y”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(</a:t>
            </a:r>
            <a:r>
              <a:rPr sz="1800" spc="-85" dirty="0">
                <a:latin typeface="Times New Roman"/>
                <a:cs typeface="Times New Roman"/>
              </a:rPr>
              <a:t>SCy).</a:t>
            </a:r>
            <a:endParaRPr sz="1800">
              <a:latin typeface="Times New Roman"/>
              <a:cs typeface="Times New Roman"/>
            </a:endParaRPr>
          </a:p>
          <a:p>
            <a:pPr marL="205740" indent="-193675">
              <a:lnSpc>
                <a:spcPct val="100000"/>
              </a:lnSpc>
              <a:spcBef>
                <a:spcPts val="380"/>
              </a:spcBef>
              <a:buAutoNum type="alphaLcPeriod"/>
              <a:tabLst>
                <a:tab pos="206375" algn="l"/>
              </a:tabLst>
            </a:pPr>
            <a:r>
              <a:rPr sz="1800" spc="-295" dirty="0">
                <a:latin typeface="Arial"/>
                <a:cs typeface="Arial"/>
              </a:rPr>
              <a:t>Suma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215" dirty="0">
                <a:latin typeface="Arial"/>
                <a:cs typeface="Arial"/>
              </a:rPr>
              <a:t>cuadrados </a:t>
            </a:r>
            <a:r>
              <a:rPr sz="1800" spc="-204" dirty="0">
                <a:latin typeface="Arial"/>
                <a:cs typeface="Arial"/>
              </a:rPr>
              <a:t>cruzada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“X” </a:t>
            </a:r>
            <a:r>
              <a:rPr sz="1800" spc="-150" dirty="0">
                <a:latin typeface="Arial"/>
                <a:cs typeface="Arial"/>
              </a:rPr>
              <a:t>y </a:t>
            </a:r>
            <a:r>
              <a:rPr sz="1800" spc="-60" dirty="0">
                <a:latin typeface="Arial"/>
                <a:cs typeface="Arial"/>
              </a:rPr>
              <a:t>“X”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(</a:t>
            </a:r>
            <a:r>
              <a:rPr sz="1800" spc="-85" dirty="0">
                <a:latin typeface="Times New Roman"/>
                <a:cs typeface="Times New Roman"/>
              </a:rPr>
              <a:t>SCxy).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95" dirty="0">
                <a:latin typeface="Times New Roman"/>
                <a:cs typeface="Times New Roman"/>
              </a:rPr>
              <a:t>Luego, </a:t>
            </a: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35" dirty="0">
                <a:latin typeface="Times New Roman"/>
                <a:cs typeface="Times New Roman"/>
              </a:rPr>
              <a:t>b1,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0" dirty="0">
                <a:latin typeface="Times New Roman"/>
                <a:cs typeface="Times New Roman"/>
              </a:rPr>
              <a:t>intercepto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b0.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403603" y="2175170"/>
            <a:ext cx="2428875" cy="50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1136" y="1549914"/>
            <a:ext cx="2373506" cy="2400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5139" y="4437088"/>
            <a:ext cx="2402422" cy="2016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15644"/>
            <a:ext cx="530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1. </a:t>
            </a:r>
            <a:r>
              <a:rPr sz="1800" spc="-65" dirty="0">
                <a:latin typeface="Times New Roman"/>
                <a:cs typeface="Times New Roman"/>
              </a:rPr>
              <a:t>Obtención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 sumas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cuadrado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cruzados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812035"/>
            <a:ext cx="8611870" cy="1937385"/>
            <a:chOff x="0" y="1812035"/>
            <a:chExt cx="8611870" cy="1937385"/>
          </a:xfrm>
        </p:grpSpPr>
        <p:sp>
          <p:nvSpPr>
            <p:cNvPr id="4" name="object 4"/>
            <p:cNvSpPr/>
            <p:nvPr/>
          </p:nvSpPr>
          <p:spPr>
            <a:xfrm>
              <a:off x="175260" y="1991105"/>
              <a:ext cx="8436101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812035"/>
              <a:ext cx="4121658" cy="1937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287" y="2000122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87" y="2000123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409188"/>
            <a:ext cx="8616315" cy="2013585"/>
            <a:chOff x="0" y="3409188"/>
            <a:chExt cx="8616315" cy="2013585"/>
          </a:xfrm>
        </p:grpSpPr>
        <p:sp>
          <p:nvSpPr>
            <p:cNvPr id="9" name="object 9"/>
            <p:cNvSpPr/>
            <p:nvPr/>
          </p:nvSpPr>
          <p:spPr>
            <a:xfrm>
              <a:off x="170688" y="3624834"/>
              <a:ext cx="8445246" cy="1444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409188"/>
              <a:ext cx="4103370" cy="2013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4287" y="3643249"/>
              <a:ext cx="8358251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4287" y="3643248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339" y="5339332"/>
            <a:ext cx="8562975" cy="1445260"/>
            <a:chOff x="53339" y="5339332"/>
            <a:chExt cx="8562975" cy="1445260"/>
          </a:xfrm>
        </p:grpSpPr>
        <p:sp>
          <p:nvSpPr>
            <p:cNvPr id="14" name="object 14"/>
            <p:cNvSpPr/>
            <p:nvPr/>
          </p:nvSpPr>
          <p:spPr>
            <a:xfrm>
              <a:off x="170687" y="5339332"/>
              <a:ext cx="8445246" cy="1444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39" y="5702807"/>
              <a:ext cx="4831080" cy="8244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287" y="5357774"/>
              <a:ext cx="8358251" cy="1357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287" y="5357774"/>
              <a:ext cx="8358505" cy="1357630"/>
            </a:xfrm>
            <a:custGeom>
              <a:avLst/>
              <a:gdLst/>
              <a:ahLst/>
              <a:cxnLst/>
              <a:rect l="l" t="t" r="r" b="b"/>
              <a:pathLst>
                <a:path w="8358505" h="1357629">
                  <a:moveTo>
                    <a:pt x="0" y="1357375"/>
                  </a:moveTo>
                  <a:lnTo>
                    <a:pt x="8358251" y="1357375"/>
                  </a:lnTo>
                  <a:lnTo>
                    <a:pt x="8358251" y="0"/>
                  </a:lnTo>
                  <a:lnTo>
                    <a:pt x="0" y="0"/>
                  </a:lnTo>
                  <a:lnTo>
                    <a:pt x="0" y="135737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3115" y="5760720"/>
            <a:ext cx="4208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“X” </a:t>
            </a:r>
            <a:r>
              <a:rPr sz="2800" spc="-425" dirty="0">
                <a:latin typeface="Arial"/>
                <a:cs typeface="Arial"/>
              </a:rPr>
              <a:t>e</a:t>
            </a:r>
            <a:r>
              <a:rPr sz="2800" spc="-39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00625" y="2214562"/>
            <a:ext cx="3658870" cy="4239260"/>
            <a:chOff x="5000625" y="2214562"/>
            <a:chExt cx="3658870" cy="4239260"/>
          </a:xfrm>
        </p:grpSpPr>
        <p:sp>
          <p:nvSpPr>
            <p:cNvPr id="20" name="object 20"/>
            <p:cNvSpPr/>
            <p:nvPr/>
          </p:nvSpPr>
          <p:spPr>
            <a:xfrm>
              <a:off x="5000625" y="2214562"/>
              <a:ext cx="3369436" cy="7858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00625" y="3786187"/>
              <a:ext cx="3223259" cy="7858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00625" y="5589244"/>
              <a:ext cx="3658615" cy="8640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414017"/>
            <a:ext cx="5798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10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0" dirty="0">
                <a:latin typeface="Times New Roman"/>
                <a:cs typeface="Times New Roman"/>
              </a:rPr>
              <a:t>e </a:t>
            </a:r>
            <a:r>
              <a:rPr sz="1800" spc="-50" dirty="0">
                <a:latin typeface="Times New Roman"/>
                <a:cs typeface="Times New Roman"/>
              </a:rPr>
              <a:t>intercepto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regresión: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5971032"/>
            <a:ext cx="432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imes New Roman"/>
                <a:cs typeface="Times New Roman"/>
              </a:rPr>
              <a:t>Con esta información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regresión: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837944"/>
            <a:ext cx="8611870" cy="2013585"/>
            <a:chOff x="0" y="1837944"/>
            <a:chExt cx="8611870" cy="2013585"/>
          </a:xfrm>
        </p:grpSpPr>
        <p:sp>
          <p:nvSpPr>
            <p:cNvPr id="5" name="object 5"/>
            <p:cNvSpPr/>
            <p:nvPr/>
          </p:nvSpPr>
          <p:spPr>
            <a:xfrm>
              <a:off x="175260" y="2058162"/>
              <a:ext cx="8436101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37944"/>
              <a:ext cx="2567178" cy="2013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287" y="2071624"/>
              <a:ext cx="835825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4287" y="2071623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sz="2800" spc="-105" dirty="0">
                <a:latin typeface="Times New Roman"/>
                <a:cs typeface="Times New Roman"/>
              </a:rPr>
              <a:t>Pendiente: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298649"/>
            <a:ext cx="8616315" cy="3277235"/>
            <a:chOff x="0" y="2298649"/>
            <a:chExt cx="8616315" cy="3277235"/>
          </a:xfrm>
        </p:grpSpPr>
        <p:sp>
          <p:nvSpPr>
            <p:cNvPr id="10" name="object 10"/>
            <p:cNvSpPr/>
            <p:nvPr/>
          </p:nvSpPr>
          <p:spPr>
            <a:xfrm>
              <a:off x="4357623" y="2298649"/>
              <a:ext cx="1928876" cy="9863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687" y="3839718"/>
              <a:ext cx="8445246" cy="14439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714750"/>
              <a:ext cx="2633472" cy="18608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287" y="3857625"/>
              <a:ext cx="8358251" cy="1357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4287" y="3857625"/>
            <a:ext cx="835850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54330" rIns="0" bIns="0" rtlCol="0">
            <a:spAutoFit/>
          </a:bodyPr>
          <a:lstStyle/>
          <a:p>
            <a:pPr marL="646430">
              <a:lnSpc>
                <a:spcPct val="100000"/>
              </a:lnSpc>
              <a:spcBef>
                <a:spcPts val="2790"/>
              </a:spcBef>
            </a:pPr>
            <a:r>
              <a:rPr sz="2800" spc="-75" dirty="0">
                <a:latin typeface="Times New Roman"/>
                <a:cs typeface="Times New Roman"/>
              </a:rPr>
              <a:t>Intercepto: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9125" y="4297679"/>
            <a:ext cx="2329942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15457" y="5828172"/>
            <a:ext cx="2428875" cy="50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spc="-330" dirty="0">
                <a:solidFill>
                  <a:srgbClr val="D24717"/>
                </a:solidFill>
                <a:latin typeface="Arial"/>
                <a:cs typeface="Arial"/>
              </a:rPr>
              <a:t> </a:t>
            </a:r>
            <a:r>
              <a:rPr spc="-80" dirty="0"/>
              <a:t>Ejemplo: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/>
          </a:p>
          <a:p>
            <a:pPr marL="12700" marR="5080" algn="just">
              <a:lnSpc>
                <a:spcPct val="100000"/>
              </a:lnSpc>
            </a:pPr>
            <a:r>
              <a:rPr spc="-175" dirty="0"/>
              <a:t>La </a:t>
            </a:r>
            <a:r>
              <a:rPr spc="-90" dirty="0"/>
              <a:t>gerencia </a:t>
            </a:r>
            <a:r>
              <a:rPr spc="-80" dirty="0"/>
              <a:t>de </a:t>
            </a:r>
            <a:r>
              <a:rPr spc="-90" dirty="0"/>
              <a:t>Hop </a:t>
            </a:r>
            <a:r>
              <a:rPr spc="-110" dirty="0"/>
              <a:t>Scoth </a:t>
            </a:r>
            <a:r>
              <a:rPr spc="-75" dirty="0"/>
              <a:t>Airlines, </a:t>
            </a:r>
            <a:r>
              <a:rPr spc="-110" dirty="0"/>
              <a:t>la </a:t>
            </a:r>
            <a:r>
              <a:rPr spc="-85" dirty="0"/>
              <a:t>aerolínea </a:t>
            </a:r>
            <a:r>
              <a:rPr spc="-135" dirty="0"/>
              <a:t>más </a:t>
            </a:r>
            <a:r>
              <a:rPr spc="-90" dirty="0"/>
              <a:t>pequeña </a:t>
            </a:r>
            <a:r>
              <a:rPr spc="-75" dirty="0"/>
              <a:t>del  </a:t>
            </a:r>
            <a:r>
              <a:rPr spc="-65" dirty="0"/>
              <a:t>mundo, </a:t>
            </a:r>
            <a:r>
              <a:rPr spc="-85" dirty="0"/>
              <a:t>considera que </a:t>
            </a:r>
            <a:r>
              <a:rPr spc="-75" dirty="0"/>
              <a:t>existe </a:t>
            </a:r>
            <a:r>
              <a:rPr spc="-105" dirty="0"/>
              <a:t>una </a:t>
            </a:r>
            <a:r>
              <a:rPr spc="-80" dirty="0"/>
              <a:t>relación </a:t>
            </a:r>
            <a:r>
              <a:rPr spc="-70" dirty="0"/>
              <a:t>directa </a:t>
            </a:r>
            <a:r>
              <a:rPr spc="-40" dirty="0"/>
              <a:t>entre </a:t>
            </a:r>
            <a:r>
              <a:rPr spc="-100" dirty="0"/>
              <a:t>los  </a:t>
            </a:r>
            <a:r>
              <a:rPr spc="-105" dirty="0"/>
              <a:t>gastos </a:t>
            </a:r>
            <a:r>
              <a:rPr spc="-80" dirty="0"/>
              <a:t>publicitarios </a:t>
            </a:r>
            <a:r>
              <a:rPr spc="-150" dirty="0"/>
              <a:t>y </a:t>
            </a:r>
            <a:r>
              <a:rPr spc="-70" dirty="0"/>
              <a:t>el número </a:t>
            </a:r>
            <a:r>
              <a:rPr spc="-75" dirty="0"/>
              <a:t>de </a:t>
            </a:r>
            <a:r>
              <a:rPr spc="-100" dirty="0"/>
              <a:t>pasajeros </a:t>
            </a:r>
            <a:r>
              <a:rPr spc="-85" dirty="0"/>
              <a:t>que </a:t>
            </a:r>
            <a:r>
              <a:rPr spc="-105" dirty="0"/>
              <a:t>escogen </a:t>
            </a:r>
            <a:r>
              <a:rPr spc="-100" dirty="0"/>
              <a:t>viajar  </a:t>
            </a:r>
            <a:r>
              <a:rPr spc="-45" dirty="0"/>
              <a:t>por </a:t>
            </a:r>
            <a:r>
              <a:rPr spc="-85" dirty="0"/>
              <a:t>Hop </a:t>
            </a:r>
            <a:r>
              <a:rPr spc="-80" dirty="0"/>
              <a:t>Scoth. </a:t>
            </a:r>
            <a:r>
              <a:rPr spc="-105" dirty="0"/>
              <a:t>Para </a:t>
            </a:r>
            <a:r>
              <a:rPr spc="-55" dirty="0"/>
              <a:t>determinar </a:t>
            </a:r>
            <a:r>
              <a:rPr spc="-114" dirty="0"/>
              <a:t>si </a:t>
            </a:r>
            <a:r>
              <a:rPr spc="-85" dirty="0"/>
              <a:t>esta </a:t>
            </a:r>
            <a:r>
              <a:rPr spc="-80" dirty="0"/>
              <a:t>relación </a:t>
            </a:r>
            <a:r>
              <a:rPr spc="-55" dirty="0"/>
              <a:t>existe, </a:t>
            </a:r>
            <a:r>
              <a:rPr spc="-150" dirty="0"/>
              <a:t>y </a:t>
            </a:r>
            <a:r>
              <a:rPr spc="-114" dirty="0"/>
              <a:t>si</a:t>
            </a:r>
            <a:r>
              <a:rPr spc="-20" dirty="0"/>
              <a:t> </a:t>
            </a:r>
            <a:r>
              <a:rPr spc="-120"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90" y="3342640"/>
            <a:ext cx="2052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  <a:tab pos="1677035" algn="l"/>
              </a:tabLst>
            </a:pPr>
            <a:r>
              <a:rPr sz="1800" spc="-90" dirty="0">
                <a:latin typeface="Times New Roman"/>
                <a:cs typeface="Times New Roman"/>
              </a:rPr>
              <a:t>emplea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110" dirty="0">
                <a:latin typeface="Times New Roman"/>
                <a:cs typeface="Times New Roman"/>
              </a:rPr>
              <a:t>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5" dirty="0">
                <a:latin typeface="Times New Roman"/>
                <a:cs typeface="Times New Roman"/>
              </a:rPr>
              <a:t>po</a:t>
            </a:r>
            <a:r>
              <a:rPr sz="1800" spc="-3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3068320"/>
            <a:ext cx="3084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4015" algn="l"/>
                <a:tab pos="860425" algn="l"/>
                <a:tab pos="1544955" algn="l"/>
                <a:tab pos="1941830" algn="l"/>
                <a:tab pos="2235200" algn="l"/>
              </a:tabLst>
            </a:pPr>
            <a:r>
              <a:rPr sz="1800" spc="-130" dirty="0">
                <a:latin typeface="Times New Roman"/>
                <a:cs typeface="Times New Roman"/>
              </a:rPr>
              <a:t>así	</a:t>
            </a:r>
            <a:r>
              <a:rPr sz="1800" spc="-100" dirty="0">
                <a:latin typeface="Times New Roman"/>
                <a:cs typeface="Times New Roman"/>
              </a:rPr>
              <a:t>cuál	</a:t>
            </a:r>
            <a:r>
              <a:rPr sz="1800" spc="-75" dirty="0">
                <a:latin typeface="Times New Roman"/>
                <a:cs typeface="Times New Roman"/>
              </a:rPr>
              <a:t>podría	</a:t>
            </a:r>
            <a:r>
              <a:rPr sz="1800" spc="-65" dirty="0">
                <a:latin typeface="Times New Roman"/>
                <a:cs typeface="Times New Roman"/>
              </a:rPr>
              <a:t>ser	</a:t>
            </a:r>
            <a:r>
              <a:rPr sz="1800" spc="-110" dirty="0">
                <a:latin typeface="Times New Roman"/>
                <a:cs typeface="Times New Roman"/>
              </a:rPr>
              <a:t>la	</a:t>
            </a:r>
            <a:r>
              <a:rPr sz="1800" spc="-85" dirty="0">
                <a:latin typeface="Times New Roman"/>
                <a:cs typeface="Times New Roman"/>
              </a:rPr>
              <a:t>naturaleza</a:t>
            </a:r>
            <a:endParaRPr sz="1800">
              <a:latin typeface="Times New Roman"/>
              <a:cs typeface="Times New Roman"/>
            </a:endParaRPr>
          </a:p>
          <a:p>
            <a:pPr marL="2288540">
              <a:lnSpc>
                <a:spcPct val="100000"/>
              </a:lnSpc>
            </a:pPr>
            <a:r>
              <a:rPr sz="1800" spc="-105" dirty="0">
                <a:latin typeface="Times New Roman"/>
                <a:cs typeface="Times New Roman"/>
              </a:rPr>
              <a:t>Scotch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6365" y="3068320"/>
            <a:ext cx="220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100"/>
              </a:spcBef>
              <a:tabLst>
                <a:tab pos="884555" algn="l"/>
                <a:tab pos="1134745" algn="l"/>
                <a:tab pos="1269365" algn="l"/>
                <a:tab pos="19634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exa</a:t>
            </a:r>
            <a:r>
              <a:rPr sz="1800" spc="-105" dirty="0">
                <a:latin typeface="Times New Roman"/>
                <a:cs typeface="Times New Roman"/>
              </a:rPr>
              <a:t>c</a:t>
            </a:r>
            <a:r>
              <a:rPr sz="1800" spc="-60" dirty="0">
                <a:latin typeface="Times New Roman"/>
                <a:cs typeface="Times New Roman"/>
              </a:rPr>
              <a:t>ta</a:t>
            </a:r>
            <a:r>
              <a:rPr sz="1800" spc="7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	</a:t>
            </a:r>
            <a:r>
              <a:rPr sz="1800" spc="-80" dirty="0">
                <a:latin typeface="Times New Roman"/>
                <a:cs typeface="Times New Roman"/>
              </a:rPr>
              <a:t>estadístic</a:t>
            </a:r>
            <a:r>
              <a:rPr sz="1800" spc="-110" dirty="0">
                <a:latin typeface="Times New Roman"/>
                <a:cs typeface="Times New Roman"/>
              </a:rPr>
              <a:t>o</a:t>
            </a:r>
            <a:r>
              <a:rPr sz="1800" spc="-105" dirty="0">
                <a:latin typeface="Times New Roman"/>
                <a:cs typeface="Times New Roman"/>
              </a:rPr>
              <a:t>s 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12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i</a:t>
            </a:r>
            <a:r>
              <a:rPr sz="1800" spc="-60" dirty="0">
                <a:latin typeface="Times New Roman"/>
                <a:cs typeface="Times New Roman"/>
              </a:rPr>
              <a:t>die</a:t>
            </a:r>
            <a:r>
              <a:rPr sz="1800" spc="-70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on</a:t>
            </a:r>
            <a:r>
              <a:rPr sz="1800" dirty="0">
                <a:latin typeface="Times New Roman"/>
                <a:cs typeface="Times New Roman"/>
              </a:rPr>
              <a:t>		</a:t>
            </a:r>
            <a:r>
              <a:rPr sz="1800" spc="-70" dirty="0">
                <a:latin typeface="Times New Roman"/>
                <a:cs typeface="Times New Roman"/>
              </a:rPr>
              <a:t>utili</a:t>
            </a:r>
            <a:r>
              <a:rPr sz="1800" spc="-90" dirty="0">
                <a:latin typeface="Times New Roman"/>
                <a:cs typeface="Times New Roman"/>
              </a:rPr>
              <a:t>z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5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0" dirty="0">
                <a:latin typeface="Times New Roman"/>
                <a:cs typeface="Times New Roman"/>
              </a:rPr>
              <a:t>l</a:t>
            </a:r>
            <a:r>
              <a:rPr sz="1800" spc="-110" dirty="0">
                <a:latin typeface="Times New Roman"/>
                <a:cs typeface="Times New Roman"/>
              </a:rPr>
              <a:t>os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490" y="3616959"/>
            <a:ext cx="523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/>
                <a:cs typeface="Times New Roman"/>
              </a:rPr>
              <a:t>procedimientos </a:t>
            </a:r>
            <a:r>
              <a:rPr sz="1800" spc="-100" dirty="0">
                <a:latin typeface="Times New Roman"/>
                <a:cs typeface="Times New Roman"/>
              </a:rPr>
              <a:t>MCO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490" y="4318254"/>
            <a:ext cx="16821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636270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85" dirty="0">
                <a:latin typeface="Times New Roman"/>
                <a:cs typeface="Times New Roman"/>
              </a:rPr>
              <a:t>S</a:t>
            </a:r>
            <a:r>
              <a:rPr sz="1800" spc="-145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olecta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2876" y="4318254"/>
            <a:ext cx="3462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765" algn="l"/>
                <a:tab pos="1144905" algn="l"/>
                <a:tab pos="2147570" algn="l"/>
                <a:tab pos="2597150" algn="l"/>
                <a:tab pos="3253104" algn="l"/>
              </a:tabLst>
            </a:pP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lo</a:t>
            </a:r>
            <a:r>
              <a:rPr sz="1800" spc="-6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mensu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95" dirty="0">
                <a:latin typeface="Times New Roman"/>
                <a:cs typeface="Times New Roman"/>
              </a:rPr>
              <a:t>le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p</a:t>
            </a:r>
            <a:r>
              <a:rPr sz="1800" spc="-30" dirty="0">
                <a:latin typeface="Times New Roman"/>
                <a:cs typeface="Times New Roman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5" dirty="0">
                <a:latin typeface="Times New Roman"/>
                <a:cs typeface="Times New Roman"/>
              </a:rPr>
              <a:t>gastos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490" y="4592573"/>
            <a:ext cx="528193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5" dirty="0">
                <a:latin typeface="Times New Roman"/>
                <a:cs typeface="Times New Roman"/>
              </a:rPr>
              <a:t>n=15 </a:t>
            </a:r>
            <a:r>
              <a:rPr sz="1800" spc="-100" dirty="0">
                <a:latin typeface="Times New Roman"/>
                <a:cs typeface="Times New Roman"/>
              </a:rPr>
              <a:t>mese </a:t>
            </a:r>
            <a:r>
              <a:rPr sz="1800" spc="-135" dirty="0">
                <a:latin typeface="Times New Roman"/>
                <a:cs typeface="Times New Roman"/>
              </a:rPr>
              <a:t>más  </a:t>
            </a:r>
            <a:r>
              <a:rPr sz="1800" spc="-60" dirty="0">
                <a:latin typeface="Times New Roman"/>
                <a:cs typeface="Times New Roman"/>
              </a:rPr>
              <a:t>recientes. </a:t>
            </a: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datos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presentan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continuación (se  expresan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5" dirty="0">
                <a:latin typeface="Times New Roman"/>
                <a:cs typeface="Times New Roman"/>
              </a:rPr>
              <a:t>unidades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1=1000).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6985" indent="-274320">
              <a:lnSpc>
                <a:spcPct val="100000"/>
              </a:lnSpc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5" dirty="0">
                <a:latin typeface="Times New Roman"/>
                <a:cs typeface="Times New Roman"/>
              </a:rPr>
              <a:t>Antes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85" dirty="0">
                <a:latin typeface="Times New Roman"/>
                <a:cs typeface="Times New Roman"/>
              </a:rPr>
              <a:t>qué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podría  </a:t>
            </a:r>
            <a:r>
              <a:rPr sz="1800" spc="-65" dirty="0">
                <a:latin typeface="Times New Roman"/>
                <a:cs typeface="Times New Roman"/>
              </a:rPr>
              <a:t>decir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55" dirty="0">
                <a:latin typeface="Times New Roman"/>
                <a:cs typeface="Times New Roman"/>
              </a:rPr>
              <a:t>tipo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datos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empleados.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6103239" y="2405633"/>
            <a:ext cx="2590799" cy="133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2976" y="4808282"/>
            <a:ext cx="2043056" cy="170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82612" y="1282700"/>
          <a:ext cx="7357745" cy="5143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625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Observaciones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Publicidad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(X) 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miles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$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Pasajeros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(Y) 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miles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$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28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64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36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563"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437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1564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901">
                <a:tc>
                  <a:txBody>
                    <a:bodyPr/>
                    <a:lstStyle/>
                    <a:p>
                      <a:pPr marR="15240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845"/>
                        </a:lnSpc>
                        <a:spcBef>
                          <a:spcPts val="2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1414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2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21386" y="1133347"/>
            <a:ext cx="840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09770" algn="l"/>
              </a:tabLst>
            </a:pPr>
            <a:r>
              <a:rPr sz="2400" b="1" spc="-105" dirty="0">
                <a:solidFill>
                  <a:srgbClr val="D24717"/>
                </a:solidFill>
                <a:latin typeface="Trebuchet MS"/>
                <a:cs typeface="Trebuchet MS"/>
              </a:rPr>
              <a:t>Relación</a:t>
            </a:r>
            <a:r>
              <a:rPr sz="2400" b="1" spc="-125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D24717"/>
                </a:solidFill>
                <a:latin typeface="Trebuchet MS"/>
                <a:cs typeface="Trebuchet MS"/>
              </a:rPr>
              <a:t>simétrica:</a:t>
            </a:r>
            <a:r>
              <a:rPr sz="2400" b="1" spc="-125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D24717"/>
                </a:solidFill>
                <a:latin typeface="Trebuchet MS"/>
                <a:cs typeface="Trebuchet MS"/>
              </a:rPr>
              <a:t>correlación	</a:t>
            </a:r>
            <a:r>
              <a:rPr sz="3600" b="1" spc="-157" baseline="1157" dirty="0">
                <a:solidFill>
                  <a:srgbClr val="D24717"/>
                </a:solidFill>
                <a:latin typeface="Trebuchet MS"/>
                <a:cs typeface="Trebuchet MS"/>
              </a:rPr>
              <a:t>Relación </a:t>
            </a:r>
            <a:r>
              <a:rPr sz="3600" b="1" spc="-187" baseline="1157" dirty="0">
                <a:solidFill>
                  <a:srgbClr val="D24717"/>
                </a:solidFill>
                <a:latin typeface="Trebuchet MS"/>
                <a:cs typeface="Trebuchet MS"/>
              </a:rPr>
              <a:t>asimétrica:</a:t>
            </a:r>
            <a:r>
              <a:rPr sz="3600" b="1" spc="-307" baseline="1157" dirty="0">
                <a:solidFill>
                  <a:srgbClr val="D24717"/>
                </a:solidFill>
                <a:latin typeface="Trebuchet MS"/>
                <a:cs typeface="Trebuchet MS"/>
              </a:rPr>
              <a:t> </a:t>
            </a:r>
            <a:r>
              <a:rPr sz="3600" b="1" spc="-187" baseline="1157" dirty="0">
                <a:solidFill>
                  <a:srgbClr val="D24717"/>
                </a:solidFill>
                <a:latin typeface="Trebuchet MS"/>
                <a:cs typeface="Trebuchet MS"/>
              </a:rPr>
              <a:t>regresión</a:t>
            </a:r>
            <a:endParaRPr sz="3600" baseline="115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04" y="2821432"/>
            <a:ext cx="357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25" dirty="0">
                <a:latin typeface="Times New Roman"/>
                <a:cs typeface="Times New Roman"/>
              </a:rPr>
              <a:t>También </a:t>
            </a:r>
            <a:r>
              <a:rPr sz="1800" spc="-90" dirty="0">
                <a:latin typeface="Times New Roman"/>
                <a:cs typeface="Times New Roman"/>
              </a:rPr>
              <a:t>conocido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60" dirty="0">
                <a:latin typeface="Times New Roman"/>
                <a:cs typeface="Times New Roman"/>
              </a:rPr>
              <a:t>correlación,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135" dirty="0">
                <a:latin typeface="Times New Roman"/>
                <a:cs typeface="Times New Roman"/>
              </a:rPr>
              <a:t>más </a:t>
            </a:r>
            <a:r>
              <a:rPr sz="1800" spc="-75" dirty="0">
                <a:latin typeface="Times New Roman"/>
                <a:cs typeface="Times New Roman"/>
              </a:rPr>
              <a:t>generalmente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asociación.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004" y="3796792"/>
            <a:ext cx="358330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9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busca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0" dirty="0">
                <a:latin typeface="Times New Roman"/>
                <a:cs typeface="Times New Roman"/>
              </a:rPr>
              <a:t>explicación </a:t>
            </a:r>
            <a:r>
              <a:rPr sz="1800" spc="-130" dirty="0">
                <a:latin typeface="Times New Roman"/>
                <a:cs typeface="Times New Roman"/>
              </a:rPr>
              <a:t>alguna.  </a:t>
            </a:r>
            <a:r>
              <a:rPr sz="1800" spc="-120" dirty="0">
                <a:latin typeface="Times New Roman"/>
                <a:cs typeface="Times New Roman"/>
              </a:rPr>
              <a:t>Solo </a:t>
            </a:r>
            <a:r>
              <a:rPr sz="1800" spc="-75" dirty="0">
                <a:latin typeface="Times New Roman"/>
                <a:cs typeface="Times New Roman"/>
              </a:rPr>
              <a:t>conocer en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medida </a:t>
            </a:r>
            <a:r>
              <a:rPr sz="1800" spc="-75" dirty="0">
                <a:latin typeface="Times New Roman"/>
                <a:cs typeface="Times New Roman"/>
              </a:rPr>
              <a:t>existe </a:t>
            </a:r>
            <a:r>
              <a:rPr sz="1800" spc="-90" dirty="0">
                <a:latin typeface="Times New Roman"/>
                <a:cs typeface="Times New Roman"/>
              </a:rPr>
              <a:t>un  </a:t>
            </a:r>
            <a:r>
              <a:rPr sz="1800" spc="-110" dirty="0">
                <a:latin typeface="Times New Roman"/>
                <a:cs typeface="Times New Roman"/>
              </a:rPr>
              <a:t>asociación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004" y="1846071"/>
            <a:ext cx="543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4538345" algn="l"/>
                <a:tab pos="481266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05" dirty="0">
                <a:latin typeface="Times New Roman"/>
                <a:cs typeface="Times New Roman"/>
              </a:rPr>
              <a:t>Supone 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4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ent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10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do</a:t>
            </a:r>
            <a:r>
              <a:rPr sz="1800" spc="-8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95" dirty="0">
                <a:latin typeface="Times New Roman"/>
                <a:cs typeface="Times New Roman"/>
              </a:rPr>
              <a:t> </a:t>
            </a:r>
            <a:r>
              <a:rPr sz="1800" spc="-185" dirty="0">
                <a:latin typeface="Times New Roman"/>
                <a:cs typeface="Times New Roman"/>
              </a:rPr>
              <a:t>v</a:t>
            </a:r>
            <a:r>
              <a:rPr sz="1800" spc="-75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a</a:t>
            </a:r>
            <a:r>
              <a:rPr sz="1800" spc="-130" dirty="0">
                <a:latin typeface="Times New Roman"/>
                <a:cs typeface="Times New Roman"/>
              </a:rPr>
              <a:t>b</a:t>
            </a:r>
            <a:r>
              <a:rPr sz="1800" spc="-95" dirty="0">
                <a:latin typeface="Times New Roman"/>
                <a:cs typeface="Times New Roman"/>
              </a:rPr>
              <a:t>le</a:t>
            </a:r>
            <a:r>
              <a:rPr sz="1800" spc="-10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</a:t>
            </a:r>
            <a:r>
              <a:rPr sz="1500" dirty="0">
                <a:solidFill>
                  <a:srgbClr val="D24717"/>
                </a:solidFill>
                <a:latin typeface="Arial"/>
                <a:cs typeface="Arial"/>
              </a:rPr>
              <a:t>	</a:t>
            </a:r>
            <a:r>
              <a:rPr sz="1800" spc="-95" dirty="0">
                <a:latin typeface="Times New Roman"/>
                <a:cs typeface="Times New Roman"/>
              </a:rPr>
              <a:t>Supone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igual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importancia.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5990" y="1846071"/>
            <a:ext cx="2499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015" algn="l"/>
                <a:tab pos="1353185" algn="l"/>
                <a:tab pos="1745614" algn="l"/>
              </a:tabLst>
            </a:pPr>
            <a:r>
              <a:rPr sz="1800" spc="-110" dirty="0">
                <a:latin typeface="Times New Roman"/>
                <a:cs typeface="Times New Roman"/>
              </a:rPr>
              <a:t>un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f</a:t>
            </a:r>
            <a:r>
              <a:rPr sz="1800" spc="-30" dirty="0">
                <a:latin typeface="Times New Roman"/>
                <a:cs typeface="Times New Roman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50" dirty="0">
                <a:latin typeface="Times New Roman"/>
                <a:cs typeface="Times New Roman"/>
              </a:rPr>
              <a:t>ente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3603" y="2120391"/>
            <a:ext cx="252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imes New Roman"/>
                <a:cs typeface="Times New Roman"/>
              </a:rPr>
              <a:t>importancia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9284" y="2821432"/>
            <a:ext cx="35839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10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80" dirty="0">
                <a:latin typeface="Times New Roman"/>
                <a:cs typeface="Times New Roman"/>
              </a:rPr>
              <a:t>de explicar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otra,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5" dirty="0">
                <a:latin typeface="Times New Roman"/>
                <a:cs typeface="Times New Roman"/>
              </a:rPr>
              <a:t>esta </a:t>
            </a:r>
            <a:r>
              <a:rPr sz="1800" spc="-90" dirty="0">
                <a:latin typeface="Times New Roman"/>
                <a:cs typeface="Times New Roman"/>
              </a:rPr>
              <a:t>explicación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suele </a:t>
            </a:r>
            <a:r>
              <a:rPr sz="1800" spc="-70" dirty="0">
                <a:latin typeface="Times New Roman"/>
                <a:cs typeface="Times New Roman"/>
              </a:rPr>
              <a:t>expresar  </a:t>
            </a:r>
            <a:r>
              <a:rPr sz="1800" spc="-80" dirty="0">
                <a:latin typeface="Times New Roman"/>
                <a:cs typeface="Times New Roman"/>
              </a:rPr>
              <a:t>mediante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5" dirty="0">
                <a:latin typeface="Times New Roman"/>
                <a:cs typeface="Times New Roman"/>
              </a:rPr>
              <a:t>función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matemática.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284" y="4071366"/>
            <a:ext cx="357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658495" algn="l"/>
                <a:tab pos="1489075" algn="l"/>
                <a:tab pos="1859280" algn="l"/>
                <a:tab pos="2779395" algn="l"/>
                <a:tab pos="3115310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5" dirty="0">
                <a:latin typeface="Times New Roman"/>
                <a:cs typeface="Times New Roman"/>
              </a:rPr>
              <a:t>La	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90" dirty="0">
                <a:latin typeface="Times New Roman"/>
                <a:cs typeface="Times New Roman"/>
              </a:rPr>
              <a:t>elación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45" dirty="0">
                <a:latin typeface="Times New Roman"/>
                <a:cs typeface="Times New Roman"/>
              </a:rPr>
              <a:t>as</a:t>
            </a:r>
            <a:r>
              <a:rPr sz="1800" spc="-95" dirty="0">
                <a:latin typeface="Times New Roman"/>
                <a:cs typeface="Times New Roman"/>
              </a:rPr>
              <a:t>i</a:t>
            </a:r>
            <a:r>
              <a:rPr sz="1800" spc="-70" dirty="0">
                <a:latin typeface="Times New Roman"/>
                <a:cs typeface="Times New Roman"/>
              </a:rPr>
              <a:t>me</a:t>
            </a:r>
            <a:r>
              <a:rPr sz="1800" spc="-40" dirty="0">
                <a:latin typeface="Times New Roman"/>
                <a:cs typeface="Times New Roman"/>
              </a:rPr>
              <a:t>t</a:t>
            </a:r>
            <a:r>
              <a:rPr sz="1800" spc="-70" dirty="0">
                <a:latin typeface="Times New Roman"/>
                <a:cs typeface="Times New Roman"/>
              </a:rPr>
              <a:t>rí</a:t>
            </a:r>
            <a:r>
              <a:rPr sz="1800" spc="-9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4" dirty="0">
                <a:latin typeface="Times New Roman"/>
                <a:cs typeface="Times New Roman"/>
              </a:rPr>
              <a:t>b</a:t>
            </a:r>
            <a:r>
              <a:rPr sz="1800" spc="-100" dirty="0">
                <a:latin typeface="Times New Roman"/>
                <a:cs typeface="Times New Roman"/>
              </a:rPr>
              <a:t>usca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causalidad.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317" y="5511910"/>
            <a:ext cx="374085" cy="425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159" y="5421629"/>
            <a:ext cx="254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15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9365" y="5511910"/>
            <a:ext cx="407490" cy="425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74745" y="5421629"/>
            <a:ext cx="2755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345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62911" y="5511910"/>
            <a:ext cx="374085" cy="425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25261" y="5421629"/>
            <a:ext cx="254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15" dirty="0"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61197" y="5511910"/>
            <a:ext cx="407490" cy="425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27593" y="5421629"/>
            <a:ext cx="2755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345" dirty="0">
                <a:latin typeface="Times New Roman"/>
                <a:cs typeface="Times New Roman"/>
              </a:rPr>
              <a:t>X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59636" y="5539359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1565243" y="49860"/>
                </a:moveTo>
                <a:lnTo>
                  <a:pt x="1493850" y="91541"/>
                </a:lnTo>
                <a:lnTo>
                  <a:pt x="1493088" y="94462"/>
                </a:lnTo>
                <a:lnTo>
                  <a:pt x="1494485" y="96735"/>
                </a:lnTo>
                <a:lnTo>
                  <a:pt x="1495755" y="98996"/>
                </a:lnTo>
                <a:lnTo>
                  <a:pt x="1498676" y="99771"/>
                </a:lnTo>
                <a:lnTo>
                  <a:pt x="1575987" y="54648"/>
                </a:lnTo>
                <a:lnTo>
                  <a:pt x="1574749" y="54648"/>
                </a:lnTo>
                <a:lnTo>
                  <a:pt x="1574749" y="54000"/>
                </a:lnTo>
                <a:lnTo>
                  <a:pt x="1572336" y="54000"/>
                </a:lnTo>
                <a:lnTo>
                  <a:pt x="1565243" y="49860"/>
                </a:lnTo>
                <a:close/>
              </a:path>
              <a:path w="1584325" h="100329">
                <a:moveTo>
                  <a:pt x="1557061" y="45084"/>
                </a:moveTo>
                <a:lnTo>
                  <a:pt x="0" y="45084"/>
                </a:lnTo>
                <a:lnTo>
                  <a:pt x="0" y="54648"/>
                </a:lnTo>
                <a:lnTo>
                  <a:pt x="1557043" y="54648"/>
                </a:lnTo>
                <a:lnTo>
                  <a:pt x="1565243" y="49860"/>
                </a:lnTo>
                <a:lnTo>
                  <a:pt x="1557061" y="45084"/>
                </a:lnTo>
                <a:close/>
              </a:path>
              <a:path w="1584325" h="100329">
                <a:moveTo>
                  <a:pt x="1575933" y="45084"/>
                </a:moveTo>
                <a:lnTo>
                  <a:pt x="1574749" y="45084"/>
                </a:lnTo>
                <a:lnTo>
                  <a:pt x="1574749" y="54648"/>
                </a:lnTo>
                <a:lnTo>
                  <a:pt x="1575987" y="54648"/>
                </a:lnTo>
                <a:lnTo>
                  <a:pt x="1584147" y="49885"/>
                </a:lnTo>
                <a:lnTo>
                  <a:pt x="1575933" y="45084"/>
                </a:lnTo>
                <a:close/>
              </a:path>
              <a:path w="1584325" h="100329">
                <a:moveTo>
                  <a:pt x="1572336" y="45719"/>
                </a:moveTo>
                <a:lnTo>
                  <a:pt x="1565243" y="49860"/>
                </a:lnTo>
                <a:lnTo>
                  <a:pt x="1572336" y="54000"/>
                </a:lnTo>
                <a:lnTo>
                  <a:pt x="1572336" y="45719"/>
                </a:lnTo>
                <a:close/>
              </a:path>
              <a:path w="1584325" h="100329">
                <a:moveTo>
                  <a:pt x="1574749" y="45719"/>
                </a:moveTo>
                <a:lnTo>
                  <a:pt x="1572336" y="45719"/>
                </a:lnTo>
                <a:lnTo>
                  <a:pt x="1572336" y="54000"/>
                </a:lnTo>
                <a:lnTo>
                  <a:pt x="1574749" y="54000"/>
                </a:lnTo>
                <a:lnTo>
                  <a:pt x="1574749" y="45719"/>
                </a:lnTo>
                <a:close/>
              </a:path>
              <a:path w="1584325" h="100329">
                <a:moveTo>
                  <a:pt x="1498676" y="0"/>
                </a:moveTo>
                <a:lnTo>
                  <a:pt x="1495755" y="761"/>
                </a:lnTo>
                <a:lnTo>
                  <a:pt x="1494485" y="3047"/>
                </a:lnTo>
                <a:lnTo>
                  <a:pt x="1493088" y="5333"/>
                </a:lnTo>
                <a:lnTo>
                  <a:pt x="1493850" y="8254"/>
                </a:lnTo>
                <a:lnTo>
                  <a:pt x="1496136" y="9524"/>
                </a:lnTo>
                <a:lnTo>
                  <a:pt x="1565243" y="49860"/>
                </a:lnTo>
                <a:lnTo>
                  <a:pt x="1572336" y="45719"/>
                </a:lnTo>
                <a:lnTo>
                  <a:pt x="1574749" y="45719"/>
                </a:lnTo>
                <a:lnTo>
                  <a:pt x="1574749" y="45084"/>
                </a:lnTo>
                <a:lnTo>
                  <a:pt x="1575933" y="45084"/>
                </a:lnTo>
                <a:lnTo>
                  <a:pt x="1500962" y="1269"/>
                </a:lnTo>
                <a:lnTo>
                  <a:pt x="1498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9611" y="5827382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85572" y="0"/>
                </a:moveTo>
                <a:lnTo>
                  <a:pt x="0" y="49885"/>
                </a:lnTo>
                <a:lnTo>
                  <a:pt x="85572" y="99783"/>
                </a:lnTo>
                <a:lnTo>
                  <a:pt x="88493" y="99009"/>
                </a:lnTo>
                <a:lnTo>
                  <a:pt x="91033" y="94462"/>
                </a:lnTo>
                <a:lnTo>
                  <a:pt x="90271" y="91554"/>
                </a:lnTo>
                <a:lnTo>
                  <a:pt x="88112" y="90220"/>
                </a:lnTo>
                <a:lnTo>
                  <a:pt x="27130" y="54648"/>
                </a:lnTo>
                <a:lnTo>
                  <a:pt x="9436" y="54648"/>
                </a:lnTo>
                <a:lnTo>
                  <a:pt x="9436" y="45123"/>
                </a:lnTo>
                <a:lnTo>
                  <a:pt x="27130" y="45123"/>
                </a:lnTo>
                <a:lnTo>
                  <a:pt x="88112" y="9550"/>
                </a:lnTo>
                <a:lnTo>
                  <a:pt x="90271" y="8229"/>
                </a:lnTo>
                <a:lnTo>
                  <a:pt x="91033" y="5308"/>
                </a:lnTo>
                <a:lnTo>
                  <a:pt x="88493" y="762"/>
                </a:lnTo>
                <a:lnTo>
                  <a:pt x="85572" y="0"/>
                </a:lnTo>
                <a:close/>
              </a:path>
              <a:path w="1584325" h="100329">
                <a:moveTo>
                  <a:pt x="27130" y="45123"/>
                </a:moveTo>
                <a:lnTo>
                  <a:pt x="9436" y="45123"/>
                </a:lnTo>
                <a:lnTo>
                  <a:pt x="9436" y="54648"/>
                </a:lnTo>
                <a:lnTo>
                  <a:pt x="27130" y="54648"/>
                </a:lnTo>
                <a:lnTo>
                  <a:pt x="26020" y="54000"/>
                </a:lnTo>
                <a:lnTo>
                  <a:pt x="11912" y="54000"/>
                </a:lnTo>
                <a:lnTo>
                  <a:pt x="11912" y="45770"/>
                </a:lnTo>
                <a:lnTo>
                  <a:pt x="26020" y="45770"/>
                </a:lnTo>
                <a:lnTo>
                  <a:pt x="27130" y="45123"/>
                </a:lnTo>
                <a:close/>
              </a:path>
              <a:path w="1584325" h="100329">
                <a:moveTo>
                  <a:pt x="1584172" y="45123"/>
                </a:moveTo>
                <a:lnTo>
                  <a:pt x="27130" y="45123"/>
                </a:lnTo>
                <a:lnTo>
                  <a:pt x="18966" y="49885"/>
                </a:lnTo>
                <a:lnTo>
                  <a:pt x="27130" y="54648"/>
                </a:lnTo>
                <a:lnTo>
                  <a:pt x="1584172" y="54648"/>
                </a:lnTo>
                <a:lnTo>
                  <a:pt x="1584172" y="45123"/>
                </a:lnTo>
                <a:close/>
              </a:path>
              <a:path w="1584325" h="100329">
                <a:moveTo>
                  <a:pt x="11912" y="45770"/>
                </a:moveTo>
                <a:lnTo>
                  <a:pt x="11912" y="54000"/>
                </a:lnTo>
                <a:lnTo>
                  <a:pt x="18966" y="49885"/>
                </a:lnTo>
                <a:lnTo>
                  <a:pt x="11912" y="45770"/>
                </a:lnTo>
                <a:close/>
              </a:path>
              <a:path w="1584325" h="100329">
                <a:moveTo>
                  <a:pt x="18966" y="49885"/>
                </a:moveTo>
                <a:lnTo>
                  <a:pt x="11912" y="54000"/>
                </a:lnTo>
                <a:lnTo>
                  <a:pt x="26020" y="54000"/>
                </a:lnTo>
                <a:lnTo>
                  <a:pt x="18966" y="49885"/>
                </a:lnTo>
                <a:close/>
              </a:path>
              <a:path w="1584325" h="100329">
                <a:moveTo>
                  <a:pt x="26020" y="45770"/>
                </a:moveTo>
                <a:lnTo>
                  <a:pt x="11912" y="45770"/>
                </a:lnTo>
                <a:lnTo>
                  <a:pt x="18966" y="49885"/>
                </a:lnTo>
                <a:lnTo>
                  <a:pt x="26020" y="45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4189" y="5691746"/>
            <a:ext cx="1584325" cy="100330"/>
          </a:xfrm>
          <a:custGeom>
            <a:avLst/>
            <a:gdLst/>
            <a:ahLst/>
            <a:cxnLst/>
            <a:rect l="l" t="t" r="r" b="b"/>
            <a:pathLst>
              <a:path w="1584325" h="100329">
                <a:moveTo>
                  <a:pt x="1565207" y="49897"/>
                </a:moveTo>
                <a:lnTo>
                  <a:pt x="1496060" y="90233"/>
                </a:lnTo>
                <a:lnTo>
                  <a:pt x="1493901" y="91554"/>
                </a:lnTo>
                <a:lnTo>
                  <a:pt x="1493139" y="94475"/>
                </a:lnTo>
                <a:lnTo>
                  <a:pt x="1495679" y="99009"/>
                </a:lnTo>
                <a:lnTo>
                  <a:pt x="1498600" y="99783"/>
                </a:lnTo>
                <a:lnTo>
                  <a:pt x="1576026" y="54660"/>
                </a:lnTo>
                <a:lnTo>
                  <a:pt x="1574800" y="54660"/>
                </a:lnTo>
                <a:lnTo>
                  <a:pt x="1574800" y="54013"/>
                </a:lnTo>
                <a:lnTo>
                  <a:pt x="1572260" y="54013"/>
                </a:lnTo>
                <a:lnTo>
                  <a:pt x="1565207" y="49897"/>
                </a:lnTo>
                <a:close/>
              </a:path>
              <a:path w="1584325" h="100329">
                <a:moveTo>
                  <a:pt x="1557046" y="45135"/>
                </a:moveTo>
                <a:lnTo>
                  <a:pt x="0" y="45135"/>
                </a:lnTo>
                <a:lnTo>
                  <a:pt x="0" y="54660"/>
                </a:lnTo>
                <a:lnTo>
                  <a:pt x="1557041" y="54660"/>
                </a:lnTo>
                <a:lnTo>
                  <a:pt x="1565207" y="49897"/>
                </a:lnTo>
                <a:lnTo>
                  <a:pt x="1557046" y="45135"/>
                </a:lnTo>
                <a:close/>
              </a:path>
              <a:path w="1584325" h="100329">
                <a:moveTo>
                  <a:pt x="1576028" y="45135"/>
                </a:moveTo>
                <a:lnTo>
                  <a:pt x="1574800" y="45135"/>
                </a:lnTo>
                <a:lnTo>
                  <a:pt x="1574800" y="54660"/>
                </a:lnTo>
                <a:lnTo>
                  <a:pt x="1576026" y="54660"/>
                </a:lnTo>
                <a:lnTo>
                  <a:pt x="1584197" y="49898"/>
                </a:lnTo>
                <a:lnTo>
                  <a:pt x="1576028" y="45135"/>
                </a:lnTo>
                <a:close/>
              </a:path>
              <a:path w="1584325" h="100329">
                <a:moveTo>
                  <a:pt x="1572260" y="45783"/>
                </a:moveTo>
                <a:lnTo>
                  <a:pt x="1565207" y="49897"/>
                </a:lnTo>
                <a:lnTo>
                  <a:pt x="1572260" y="54013"/>
                </a:lnTo>
                <a:lnTo>
                  <a:pt x="1572260" y="45783"/>
                </a:lnTo>
                <a:close/>
              </a:path>
              <a:path w="1584325" h="100329">
                <a:moveTo>
                  <a:pt x="1574800" y="45783"/>
                </a:moveTo>
                <a:lnTo>
                  <a:pt x="1572260" y="45783"/>
                </a:lnTo>
                <a:lnTo>
                  <a:pt x="1572260" y="54013"/>
                </a:lnTo>
                <a:lnTo>
                  <a:pt x="1574800" y="54013"/>
                </a:lnTo>
                <a:lnTo>
                  <a:pt x="1574800" y="45783"/>
                </a:lnTo>
                <a:close/>
              </a:path>
              <a:path w="1584325" h="100329">
                <a:moveTo>
                  <a:pt x="1498600" y="0"/>
                </a:moveTo>
                <a:lnTo>
                  <a:pt x="1495679" y="774"/>
                </a:lnTo>
                <a:lnTo>
                  <a:pt x="1493139" y="5321"/>
                </a:lnTo>
                <a:lnTo>
                  <a:pt x="1493901" y="8229"/>
                </a:lnTo>
                <a:lnTo>
                  <a:pt x="1496060" y="9550"/>
                </a:lnTo>
                <a:lnTo>
                  <a:pt x="1565207" y="49897"/>
                </a:lnTo>
                <a:lnTo>
                  <a:pt x="1572260" y="45783"/>
                </a:lnTo>
                <a:lnTo>
                  <a:pt x="1574800" y="45783"/>
                </a:lnTo>
                <a:lnTo>
                  <a:pt x="1574800" y="45135"/>
                </a:lnTo>
                <a:lnTo>
                  <a:pt x="1576028" y="45135"/>
                </a:lnTo>
                <a:lnTo>
                  <a:pt x="149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303" y="1519224"/>
            <a:ext cx="7713183" cy="473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9152" y="432307"/>
            <a:ext cx="6970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60" dirty="0"/>
              <a:t> </a:t>
            </a:r>
            <a:r>
              <a:rPr sz="2800" spc="-100" dirty="0"/>
              <a:t>gráfico</a:t>
            </a:r>
            <a:endParaRPr sz="2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144015"/>
            <a:ext cx="4991100" cy="502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05" dirty="0">
                <a:latin typeface="Times New Roman"/>
                <a:cs typeface="Times New Roman"/>
              </a:rPr>
              <a:t>Antes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realizar cualquier </a:t>
            </a:r>
            <a:r>
              <a:rPr sz="1800" spc="-55" dirty="0">
                <a:latin typeface="Times New Roman"/>
                <a:cs typeface="Times New Roman"/>
              </a:rPr>
              <a:t>tipo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análisis,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debe</a:t>
            </a:r>
            <a:endParaRPr sz="18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preguntar: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43510" algn="ctr">
              <a:lnSpc>
                <a:spcPct val="100000"/>
              </a:lnSpc>
            </a:pPr>
            <a:r>
              <a:rPr sz="1800" b="1" i="1" spc="-120" dirty="0">
                <a:latin typeface="Times New Roman"/>
                <a:cs typeface="Times New Roman"/>
              </a:rPr>
              <a:t>¿Cuál </a:t>
            </a:r>
            <a:r>
              <a:rPr sz="1800" b="1" i="1" spc="-75" dirty="0">
                <a:latin typeface="Times New Roman"/>
                <a:cs typeface="Times New Roman"/>
              </a:rPr>
              <a:t>es </a:t>
            </a:r>
            <a:r>
              <a:rPr sz="1800" b="1" i="1" spc="-35" dirty="0">
                <a:latin typeface="Times New Roman"/>
                <a:cs typeface="Times New Roman"/>
              </a:rPr>
              <a:t>el </a:t>
            </a:r>
            <a:r>
              <a:rPr sz="1800" b="1" i="1" spc="-15" dirty="0">
                <a:latin typeface="Times New Roman"/>
                <a:cs typeface="Times New Roman"/>
              </a:rPr>
              <a:t>tipo </a:t>
            </a:r>
            <a:r>
              <a:rPr sz="1800" b="1" i="1" spc="-50" dirty="0">
                <a:latin typeface="Times New Roman"/>
                <a:cs typeface="Times New Roman"/>
              </a:rPr>
              <a:t>de </a:t>
            </a:r>
            <a:r>
              <a:rPr sz="1800" b="1" i="1" spc="-30" dirty="0">
                <a:latin typeface="Times New Roman"/>
                <a:cs typeface="Times New Roman"/>
              </a:rPr>
              <a:t>análisis </a:t>
            </a:r>
            <a:r>
              <a:rPr sz="1800" b="1" i="1" dirty="0">
                <a:latin typeface="Times New Roman"/>
                <a:cs typeface="Times New Roman"/>
              </a:rPr>
              <a:t>a </a:t>
            </a:r>
            <a:r>
              <a:rPr sz="1800" b="1" i="1" spc="-40" dirty="0">
                <a:latin typeface="Times New Roman"/>
                <a:cs typeface="Times New Roman"/>
              </a:rPr>
              <a:t>llevar </a:t>
            </a:r>
            <a:r>
              <a:rPr sz="1800" b="1" i="1" dirty="0">
                <a:latin typeface="Times New Roman"/>
                <a:cs typeface="Times New Roman"/>
              </a:rPr>
              <a:t>a</a:t>
            </a:r>
            <a:r>
              <a:rPr sz="1800" b="1" i="1" spc="-160" dirty="0">
                <a:latin typeface="Times New Roman"/>
                <a:cs typeface="Times New Roman"/>
              </a:rPr>
              <a:t> </a:t>
            </a:r>
            <a:r>
              <a:rPr sz="1800" b="1" i="1" spc="-125" dirty="0">
                <a:latin typeface="Times New Roman"/>
                <a:cs typeface="Times New Roman"/>
              </a:rPr>
              <a:t>cabo?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5" dirty="0">
                <a:latin typeface="Times New Roman"/>
                <a:cs typeface="Times New Roman"/>
              </a:rPr>
              <a:t>este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50" dirty="0">
                <a:latin typeface="Times New Roman"/>
                <a:cs typeface="Times New Roman"/>
              </a:rPr>
              <a:t>trata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225" dirty="0">
                <a:latin typeface="Times New Roman"/>
                <a:cs typeface="Times New Roman"/>
              </a:rPr>
              <a:t>se  </a:t>
            </a:r>
            <a:r>
              <a:rPr sz="1800" spc="-85" dirty="0">
                <a:latin typeface="Times New Roman"/>
                <a:cs typeface="Times New Roman"/>
              </a:rPr>
              <a:t>considera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65" dirty="0">
                <a:latin typeface="Times New Roman"/>
                <a:cs typeface="Times New Roman"/>
              </a:rPr>
              <a:t>directa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 </a:t>
            </a:r>
            <a:r>
              <a:rPr sz="1800" spc="-80" dirty="0">
                <a:latin typeface="Times New Roman"/>
                <a:cs typeface="Times New Roman"/>
              </a:rPr>
              <a:t>publicitarios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número 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0" dirty="0">
                <a:latin typeface="Times New Roman"/>
                <a:cs typeface="Times New Roman"/>
              </a:rPr>
              <a:t>escogen viajar 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Scoth.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quiere </a:t>
            </a:r>
            <a:r>
              <a:rPr sz="1800" spc="-75" dirty="0">
                <a:latin typeface="Times New Roman"/>
                <a:cs typeface="Times New Roman"/>
              </a:rPr>
              <a:t>conocer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grado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una variable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en</a:t>
            </a:r>
            <a:endParaRPr sz="18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1800" spc="-135" dirty="0">
                <a:latin typeface="Arial"/>
                <a:cs typeface="Arial"/>
              </a:rPr>
              <a:t>función </a:t>
            </a:r>
            <a:r>
              <a:rPr sz="1800" spc="-225" dirty="0">
                <a:latin typeface="Arial"/>
                <a:cs typeface="Arial"/>
              </a:rPr>
              <a:t>de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otra…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286385" marR="39624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65" dirty="0">
                <a:latin typeface="Times New Roman"/>
                <a:cs typeface="Times New Roman"/>
              </a:rPr>
              <a:t>prácticos,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desea </a:t>
            </a:r>
            <a:r>
              <a:rPr sz="1800" spc="-85" dirty="0">
                <a:latin typeface="Times New Roman"/>
                <a:cs typeface="Times New Roman"/>
              </a:rPr>
              <a:t>saber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60" dirty="0">
                <a:latin typeface="Times New Roman"/>
                <a:cs typeface="Times New Roman"/>
              </a:rPr>
              <a:t>tienen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14" dirty="0">
                <a:latin typeface="Times New Roman"/>
                <a:cs typeface="Times New Roman"/>
              </a:rPr>
              <a:t>causal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Scoth.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7322" y="432307"/>
            <a:ext cx="577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</a:t>
            </a:r>
            <a:r>
              <a:rPr sz="2800" spc="-550" dirty="0"/>
              <a:t> </a:t>
            </a:r>
            <a:r>
              <a:rPr sz="2800" spc="-105" dirty="0"/>
              <a:t>ajuste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5798184" y="1772792"/>
            <a:ext cx="2699639" cy="3024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8478" y="5750349"/>
            <a:ext cx="2058924" cy="427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215644"/>
            <a:ext cx="5325110" cy="362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0" dirty="0">
                <a:latin typeface="Times New Roman"/>
                <a:cs typeface="Times New Roman"/>
              </a:rPr>
              <a:t>Formalmente,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114" dirty="0">
                <a:latin typeface="Times New Roman"/>
                <a:cs typeface="Times New Roman"/>
              </a:rPr>
              <a:t>analizada </a:t>
            </a:r>
            <a:r>
              <a:rPr sz="1800" spc="-150" dirty="0">
                <a:latin typeface="Times New Roman"/>
                <a:cs typeface="Times New Roman"/>
              </a:rPr>
              <a:t>con  </a:t>
            </a:r>
            <a:r>
              <a:rPr sz="1800" spc="-95" dirty="0">
                <a:latin typeface="Times New Roman"/>
                <a:cs typeface="Times New Roman"/>
              </a:rPr>
              <a:t>estadísticas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descriptivas,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105" dirty="0">
                <a:latin typeface="Times New Roman"/>
                <a:cs typeface="Times New Roman"/>
              </a:rPr>
              <a:t>cual </a:t>
            </a:r>
            <a:r>
              <a:rPr sz="1800" spc="-95" dirty="0">
                <a:latin typeface="Times New Roman"/>
                <a:cs typeface="Times New Roman"/>
              </a:rPr>
              <a:t>denominamos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como  inspección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40" dirty="0">
                <a:latin typeface="Times New Roman"/>
                <a:cs typeface="Times New Roman"/>
              </a:rPr>
              <a:t>( </a:t>
            </a:r>
            <a:r>
              <a:rPr sz="1800" spc="-80" dirty="0">
                <a:latin typeface="Times New Roman"/>
                <a:cs typeface="Times New Roman"/>
              </a:rPr>
              <a:t>histogramas, </a:t>
            </a:r>
            <a:r>
              <a:rPr sz="1800" spc="-100" dirty="0">
                <a:latin typeface="Times New Roman"/>
                <a:cs typeface="Times New Roman"/>
              </a:rPr>
              <a:t>valores </a:t>
            </a:r>
            <a:r>
              <a:rPr sz="1800" spc="-70" dirty="0">
                <a:latin typeface="Times New Roman"/>
                <a:cs typeface="Times New Roman"/>
              </a:rPr>
              <a:t>faltantes,  </a:t>
            </a:r>
            <a:r>
              <a:rPr sz="1800" spc="-100" dirty="0">
                <a:latin typeface="Times New Roman"/>
                <a:cs typeface="Times New Roman"/>
              </a:rPr>
              <a:t>valores </a:t>
            </a:r>
            <a:r>
              <a:rPr sz="1800" spc="-50" dirty="0">
                <a:latin typeface="Times New Roman"/>
                <a:cs typeface="Times New Roman"/>
              </a:rPr>
              <a:t>extremos, </a:t>
            </a:r>
            <a:r>
              <a:rPr sz="1800" spc="-30" dirty="0">
                <a:latin typeface="Times New Roman"/>
                <a:cs typeface="Times New Roman"/>
              </a:rPr>
              <a:t>etc.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20" dirty="0">
                <a:latin typeface="Times New Roman"/>
                <a:cs typeface="Times New Roman"/>
              </a:rPr>
              <a:t>cada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80" dirty="0">
                <a:latin typeface="Times New Roman"/>
                <a:cs typeface="Times New Roman"/>
              </a:rPr>
              <a:t>variables). </a:t>
            </a: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80" dirty="0">
                <a:latin typeface="Times New Roman"/>
                <a:cs typeface="Times New Roman"/>
              </a:rPr>
              <a:t>lo  </a:t>
            </a:r>
            <a:r>
              <a:rPr sz="1800" spc="-85" dirty="0">
                <a:latin typeface="Times New Roman"/>
                <a:cs typeface="Times New Roman"/>
              </a:rPr>
              <a:t>omitimos </a:t>
            </a:r>
            <a:r>
              <a:rPr sz="1800" spc="-50" dirty="0">
                <a:latin typeface="Times New Roman"/>
                <a:cs typeface="Times New Roman"/>
              </a:rPr>
              <a:t>por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ahora.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1333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10" dirty="0">
                <a:latin typeface="Times New Roman"/>
                <a:cs typeface="Times New Roman"/>
              </a:rPr>
              <a:t>Sabiendo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0" dirty="0">
                <a:latin typeface="Times New Roman"/>
                <a:cs typeface="Times New Roman"/>
              </a:rPr>
              <a:t>regresión,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20" dirty="0">
                <a:latin typeface="Times New Roman"/>
                <a:cs typeface="Times New Roman"/>
              </a:rPr>
              <a:t>además </a:t>
            </a:r>
            <a:r>
              <a:rPr sz="1800" spc="-220" dirty="0">
                <a:latin typeface="Times New Roman"/>
                <a:cs typeface="Times New Roman"/>
              </a:rPr>
              <a:t>se  </a:t>
            </a:r>
            <a:r>
              <a:rPr sz="1800" spc="-80" dirty="0">
                <a:latin typeface="Times New Roman"/>
                <a:cs typeface="Times New Roman"/>
              </a:rPr>
              <a:t>cuenta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dos </a:t>
            </a:r>
            <a:r>
              <a:rPr sz="1800" spc="-105" dirty="0">
                <a:latin typeface="Times New Roman"/>
                <a:cs typeface="Times New Roman"/>
              </a:rPr>
              <a:t>variables </a:t>
            </a:r>
            <a:r>
              <a:rPr sz="1800" spc="-80" dirty="0">
                <a:latin typeface="Times New Roman"/>
                <a:cs typeface="Times New Roman"/>
              </a:rPr>
              <a:t>(bivariada),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 </a:t>
            </a:r>
            <a:r>
              <a:rPr sz="1800" spc="-70" dirty="0">
                <a:latin typeface="Times New Roman"/>
                <a:cs typeface="Times New Roman"/>
              </a:rPr>
              <a:t>estimar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90" dirty="0">
                <a:latin typeface="Times New Roman"/>
                <a:cs typeface="Times New Roman"/>
              </a:rPr>
              <a:t>simple </a:t>
            </a:r>
            <a:r>
              <a:rPr sz="1800" spc="-75" dirty="0">
                <a:latin typeface="Times New Roman"/>
                <a:cs typeface="Times New Roman"/>
              </a:rPr>
              <a:t>o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bivariada.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1333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siguientes </a:t>
            </a:r>
            <a:r>
              <a:rPr sz="1800" spc="-100" dirty="0">
                <a:latin typeface="Times New Roman"/>
                <a:cs typeface="Times New Roman"/>
              </a:rPr>
              <a:t>son los cálculos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siguiente  </a:t>
            </a:r>
            <a:r>
              <a:rPr sz="1800" spc="-70" dirty="0">
                <a:latin typeface="Times New Roman"/>
                <a:cs typeface="Times New Roman"/>
              </a:rPr>
              <a:t>modelo,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ajuste: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7627" y="5545540"/>
            <a:ext cx="3000375" cy="622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274881" y="1553377"/>
            <a:ext cx="2318159" cy="1864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765" y="4368456"/>
            <a:ext cx="2401235" cy="1768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691" y="1197864"/>
            <a:ext cx="5134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500" spc="10" dirty="0">
                <a:solidFill>
                  <a:srgbClr val="D24717"/>
                </a:solidFill>
                <a:latin typeface="Times New Roman"/>
                <a:cs typeface="Times New Roman"/>
              </a:rPr>
              <a:t>1.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14" dirty="0">
                <a:latin typeface="Times New Roman"/>
                <a:cs typeface="Times New Roman"/>
              </a:rPr>
              <a:t>suma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cuadros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productos </a:t>
            </a:r>
            <a:r>
              <a:rPr sz="1800" spc="-90" dirty="0">
                <a:latin typeface="Times New Roman"/>
                <a:cs typeface="Times New Roman"/>
              </a:rPr>
              <a:t>cruzados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de: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82495"/>
            <a:ext cx="8897620" cy="1830705"/>
            <a:chOff x="0" y="1682495"/>
            <a:chExt cx="8897620" cy="1830705"/>
          </a:xfrm>
        </p:grpSpPr>
        <p:sp>
          <p:nvSpPr>
            <p:cNvPr id="4" name="object 4"/>
            <p:cNvSpPr/>
            <p:nvPr/>
          </p:nvSpPr>
          <p:spPr>
            <a:xfrm>
              <a:off x="175259" y="1846325"/>
              <a:ext cx="8721853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82495"/>
              <a:ext cx="4121658" cy="1830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287" y="1855596"/>
              <a:ext cx="864400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287" y="1855597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5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7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“X”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927034"/>
            <a:ext cx="8902065" cy="3364865"/>
            <a:chOff x="0" y="1927034"/>
            <a:chExt cx="8902065" cy="3364865"/>
          </a:xfrm>
        </p:grpSpPr>
        <p:sp>
          <p:nvSpPr>
            <p:cNvPr id="9" name="object 9"/>
            <p:cNvSpPr/>
            <p:nvPr/>
          </p:nvSpPr>
          <p:spPr>
            <a:xfrm>
              <a:off x="6179311" y="1927034"/>
              <a:ext cx="2464562" cy="6429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126" y="2641498"/>
              <a:ext cx="2286000" cy="4202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688" y="3493769"/>
              <a:ext cx="8730996" cy="1444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78124"/>
              <a:ext cx="4103370" cy="2013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287" y="3511804"/>
              <a:ext cx="8644001" cy="1357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4287" y="3511803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583266"/>
            <a:ext cx="8902065" cy="3275329"/>
            <a:chOff x="0" y="3583266"/>
            <a:chExt cx="8902065" cy="3275329"/>
          </a:xfrm>
        </p:grpSpPr>
        <p:sp>
          <p:nvSpPr>
            <p:cNvPr id="16" name="object 16"/>
            <p:cNvSpPr/>
            <p:nvPr/>
          </p:nvSpPr>
          <p:spPr>
            <a:xfrm>
              <a:off x="6072251" y="3583266"/>
              <a:ext cx="2428875" cy="6497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2251" y="4369155"/>
              <a:ext cx="2357501" cy="4333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687" y="5211317"/>
              <a:ext cx="8730996" cy="14439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994908"/>
              <a:ext cx="4595622" cy="18630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287" y="5229148"/>
              <a:ext cx="8644001" cy="13573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287" y="5229148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459" dirty="0">
                <a:latin typeface="Arial"/>
                <a:cs typeface="Arial"/>
              </a:rPr>
              <a:t>Suma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254" dirty="0">
                <a:latin typeface="Arial"/>
                <a:cs typeface="Arial"/>
              </a:rPr>
              <a:t>los </a:t>
            </a:r>
            <a:r>
              <a:rPr sz="2800" spc="-315" dirty="0">
                <a:latin typeface="Arial"/>
                <a:cs typeface="Arial"/>
              </a:rPr>
              <a:t>cuadros </a:t>
            </a:r>
            <a:r>
              <a:rPr sz="2800" spc="-350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“X”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“Y”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80634" y="5300636"/>
            <a:ext cx="3793490" cy="1143635"/>
            <a:chOff x="5080634" y="5300636"/>
            <a:chExt cx="3793490" cy="1143635"/>
          </a:xfrm>
        </p:grpSpPr>
        <p:sp>
          <p:nvSpPr>
            <p:cNvPr id="23" name="object 23"/>
            <p:cNvSpPr/>
            <p:nvPr/>
          </p:nvSpPr>
          <p:spPr>
            <a:xfrm>
              <a:off x="5215000" y="5300636"/>
              <a:ext cx="3658616" cy="64293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80634" y="5943587"/>
              <a:ext cx="2920365" cy="5000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02283" y="360425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270000"/>
            <a:ext cx="3728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5" dirty="0">
                <a:latin typeface="Times New Roman"/>
                <a:cs typeface="Times New Roman"/>
              </a:rPr>
              <a:t>Cálculo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promedios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3022600"/>
            <a:ext cx="747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dirty="0">
                <a:latin typeface="Times New Roman"/>
                <a:cs typeface="Times New Roman"/>
              </a:rPr>
              <a:t>2. </a:t>
            </a:r>
            <a:r>
              <a:rPr sz="1800" spc="-10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70" dirty="0">
                <a:latin typeface="Times New Roman"/>
                <a:cs typeface="Times New Roman"/>
              </a:rPr>
              <a:t>e </a:t>
            </a:r>
            <a:r>
              <a:rPr sz="1800" spc="-50" dirty="0">
                <a:latin typeface="Times New Roman"/>
                <a:cs typeface="Times New Roman"/>
              </a:rPr>
              <a:t>intercepto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60" dirty="0">
                <a:latin typeface="Times New Roman"/>
                <a:cs typeface="Times New Roman"/>
              </a:rPr>
              <a:t>(el </a:t>
            </a:r>
            <a:r>
              <a:rPr sz="1800" spc="-70" dirty="0">
                <a:latin typeface="Times New Roman"/>
                <a:cs typeface="Times New Roman"/>
              </a:rPr>
              <a:t>resultado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 </a:t>
            </a:r>
            <a:r>
              <a:rPr sz="1800" spc="-75" dirty="0">
                <a:latin typeface="Times New Roman"/>
                <a:cs typeface="Times New Roman"/>
              </a:rPr>
              <a:t>multiplicar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70" dirty="0">
                <a:latin typeface="Times New Roman"/>
                <a:cs typeface="Times New Roman"/>
              </a:rPr>
              <a:t>1000)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25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412" y="2018686"/>
            <a:ext cx="2357501" cy="596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5001" y="2018914"/>
            <a:ext cx="2357501" cy="60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4968" y="3740658"/>
            <a:ext cx="8844280" cy="1678305"/>
            <a:chOff x="124968" y="3740658"/>
            <a:chExt cx="8844280" cy="1678305"/>
          </a:xfrm>
        </p:grpSpPr>
        <p:sp>
          <p:nvSpPr>
            <p:cNvPr id="7" name="object 7"/>
            <p:cNvSpPr/>
            <p:nvPr/>
          </p:nvSpPr>
          <p:spPr>
            <a:xfrm>
              <a:off x="246887" y="3772655"/>
              <a:ext cx="8721853" cy="15064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968" y="3740658"/>
              <a:ext cx="1958339" cy="1677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724" y="3786251"/>
              <a:ext cx="8644001" cy="14287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5724" y="3786251"/>
            <a:ext cx="8644255" cy="14287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105" dirty="0">
                <a:latin typeface="Times New Roman"/>
                <a:cs typeface="Times New Roman"/>
              </a:rPr>
              <a:t>Pendiente: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4968" y="4138561"/>
            <a:ext cx="8848725" cy="2719705"/>
            <a:chOff x="124968" y="4138561"/>
            <a:chExt cx="8848725" cy="2719705"/>
          </a:xfrm>
        </p:grpSpPr>
        <p:sp>
          <p:nvSpPr>
            <p:cNvPr id="12" name="object 12"/>
            <p:cNvSpPr/>
            <p:nvPr/>
          </p:nvSpPr>
          <p:spPr>
            <a:xfrm>
              <a:off x="2699766" y="4138561"/>
              <a:ext cx="1428750" cy="7306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6500" y="4226242"/>
              <a:ext cx="1980311" cy="6429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2315" y="5339332"/>
              <a:ext cx="8730996" cy="14447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968" y="5276087"/>
              <a:ext cx="2024633" cy="15819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724" y="5357774"/>
              <a:ext cx="8644001" cy="13573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5724" y="5357774"/>
            <a:ext cx="86442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75" dirty="0">
                <a:latin typeface="Times New Roman"/>
                <a:cs typeface="Times New Roman"/>
              </a:rPr>
              <a:t>Intercepto: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14625" y="5805258"/>
            <a:ext cx="5530215" cy="576580"/>
            <a:chOff x="2714625" y="5805258"/>
            <a:chExt cx="5530215" cy="576580"/>
          </a:xfrm>
        </p:grpSpPr>
        <p:sp>
          <p:nvSpPr>
            <p:cNvPr id="19" name="object 19"/>
            <p:cNvSpPr/>
            <p:nvPr/>
          </p:nvSpPr>
          <p:spPr>
            <a:xfrm>
              <a:off x="2714625" y="5809830"/>
              <a:ext cx="2329942" cy="571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2708" y="5805258"/>
              <a:ext cx="2071751" cy="52849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491" y="1287017"/>
            <a:ext cx="549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75" dirty="0">
                <a:latin typeface="Times New Roman"/>
                <a:cs typeface="Times New Roman"/>
              </a:rPr>
              <a:t>Entonces, </a:t>
            </a:r>
            <a:r>
              <a:rPr sz="1800" spc="-80" dirty="0">
                <a:latin typeface="Times New Roman"/>
                <a:cs typeface="Times New Roman"/>
              </a:rPr>
              <a:t>de acuerdo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los valores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b1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35" dirty="0">
                <a:latin typeface="Times New Roman"/>
                <a:cs typeface="Times New Roman"/>
              </a:rPr>
              <a:t>b0,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80" dirty="0">
                <a:latin typeface="Times New Roman"/>
                <a:cs typeface="Times New Roman"/>
              </a:rPr>
              <a:t>de 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85" dirty="0">
                <a:latin typeface="Times New Roman"/>
                <a:cs typeface="Times New Roman"/>
              </a:rPr>
              <a:t>sería 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siguiente: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491" y="4365752"/>
            <a:ext cx="54927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90" dirty="0">
                <a:latin typeface="Times New Roman"/>
                <a:cs typeface="Times New Roman"/>
              </a:rPr>
              <a:t>Ahora: </a:t>
            </a:r>
            <a:r>
              <a:rPr sz="1800" spc="-70" dirty="0">
                <a:latin typeface="Times New Roman"/>
                <a:cs typeface="Times New Roman"/>
              </a:rPr>
              <a:t>¿Interpretación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5" dirty="0">
                <a:latin typeface="Times New Roman"/>
                <a:cs typeface="Times New Roman"/>
              </a:rPr>
              <a:t>este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10" dirty="0">
                <a:latin typeface="Times New Roman"/>
                <a:cs typeface="Times New Roman"/>
              </a:rPr>
              <a:t>modelo?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98900"/>
              </a:lnSpc>
              <a:spcBef>
                <a:spcPts val="5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Pista: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55" dirty="0">
                <a:latin typeface="Times New Roman"/>
                <a:cs typeface="Times New Roman"/>
              </a:rPr>
              <a:t>interpretación </a:t>
            </a:r>
            <a:r>
              <a:rPr sz="1800" spc="-110" dirty="0">
                <a:latin typeface="Times New Roman"/>
                <a:cs typeface="Times New Roman"/>
              </a:rPr>
              <a:t>se hace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30" dirty="0">
                <a:latin typeface="Times New Roman"/>
                <a:cs typeface="Times New Roman"/>
              </a:rPr>
              <a:t>partir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b="1" spc="-45" dirty="0">
                <a:latin typeface="Times New Roman"/>
                <a:cs typeface="Times New Roman"/>
              </a:rPr>
              <a:t>b1 </a:t>
            </a:r>
            <a:r>
              <a:rPr sz="1800" spc="-40" dirty="0">
                <a:latin typeface="Times New Roman"/>
                <a:cs typeface="Times New Roman"/>
              </a:rPr>
              <a:t>(1.08*1000=1080). </a:t>
            </a:r>
            <a:r>
              <a:rPr sz="1800" spc="-100" dirty="0">
                <a:latin typeface="Times New Roman"/>
                <a:cs typeface="Times New Roman"/>
              </a:rPr>
              <a:t>¿Qué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70" dirty="0">
                <a:latin typeface="Times New Roman"/>
                <a:cs typeface="Times New Roman"/>
              </a:rPr>
              <a:t>decir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en 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90" dirty="0">
                <a:latin typeface="Times New Roman"/>
                <a:cs typeface="Times New Roman"/>
              </a:rPr>
              <a:t>problema </a:t>
            </a:r>
            <a:r>
              <a:rPr sz="1800" spc="-75" dirty="0">
                <a:latin typeface="Times New Roman"/>
                <a:cs typeface="Times New Roman"/>
              </a:rPr>
              <a:t>en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cuestión?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582" y="2300443"/>
            <a:ext cx="2500376" cy="518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3170857"/>
            <a:ext cx="3648837" cy="607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2283" y="432307"/>
            <a:ext cx="7145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60" dirty="0"/>
              <a:t>de </a:t>
            </a:r>
            <a:r>
              <a:rPr sz="2800" spc="-90" dirty="0"/>
              <a:t>la </a:t>
            </a:r>
            <a:r>
              <a:rPr sz="2800" spc="-114" dirty="0"/>
              <a:t>recta </a:t>
            </a:r>
            <a:r>
              <a:rPr sz="2800" spc="-60" dirty="0"/>
              <a:t>de </a:t>
            </a:r>
            <a:r>
              <a:rPr sz="2800" spc="-145" dirty="0"/>
              <a:t>mejor </a:t>
            </a:r>
            <a:r>
              <a:rPr sz="2800" spc="-135" dirty="0"/>
              <a:t>ajuste:</a:t>
            </a:r>
            <a:r>
              <a:rPr sz="2800" spc="-570" dirty="0"/>
              <a:t> </a:t>
            </a:r>
            <a:r>
              <a:rPr sz="2800" spc="-130" dirty="0"/>
              <a:t>ejemplo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6147482" y="1834817"/>
            <a:ext cx="2731490" cy="2121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2358" y="4459606"/>
            <a:ext cx="2097654" cy="1809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8856-16DE-495F-AC8F-1C414299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251713"/>
            <a:ext cx="8474710" cy="635635"/>
          </a:xfrm>
        </p:spPr>
        <p:txBody>
          <a:bodyPr/>
          <a:lstStyle/>
          <a:p>
            <a:pPr algn="ctr"/>
            <a:r>
              <a:rPr lang="es-CR" dirty="0"/>
              <a:t>Regresión en SPSS</a:t>
            </a:r>
            <a:endParaRPr lang="en-US" dirty="0"/>
          </a:p>
        </p:txBody>
      </p:sp>
      <p:pic>
        <p:nvPicPr>
          <p:cNvPr id="2050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DCB1195F-FE35-4D19-B4C1-CFD61BD9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219200"/>
            <a:ext cx="4343399" cy="36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4592662-0712-45B7-A041-C8BF40F46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4" y="4667250"/>
            <a:ext cx="48672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1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7182" y="5222875"/>
            <a:ext cx="949325" cy="949325"/>
            <a:chOff x="317182" y="5222875"/>
            <a:chExt cx="949325" cy="949325"/>
          </a:xfrm>
        </p:grpSpPr>
        <p:sp>
          <p:nvSpPr>
            <p:cNvPr id="12" name="object 12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2"/>
                  </a:lnTo>
                  <a:lnTo>
                    <a:pt x="285860" y="36780"/>
                  </a:lnTo>
                  <a:lnTo>
                    <a:pt x="244946" y="56489"/>
                  </a:lnTo>
                  <a:lnTo>
                    <a:pt x="206356" y="79933"/>
                  </a:lnTo>
                  <a:lnTo>
                    <a:pt x="170324" y="106877"/>
                  </a:lnTo>
                  <a:lnTo>
                    <a:pt x="137086" y="137085"/>
                  </a:lnTo>
                  <a:lnTo>
                    <a:pt x="106878" y="170322"/>
                  </a:lnTo>
                  <a:lnTo>
                    <a:pt x="79934" y="206353"/>
                  </a:lnTo>
                  <a:lnTo>
                    <a:pt x="56490" y="244942"/>
                  </a:lnTo>
                  <a:lnTo>
                    <a:pt x="36781" y="285855"/>
                  </a:lnTo>
                  <a:lnTo>
                    <a:pt x="21042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2" y="607216"/>
                  </a:lnTo>
                  <a:lnTo>
                    <a:pt x="36781" y="650218"/>
                  </a:lnTo>
                  <a:lnTo>
                    <a:pt x="56490" y="691132"/>
                  </a:lnTo>
                  <a:lnTo>
                    <a:pt x="79934" y="729722"/>
                  </a:lnTo>
                  <a:lnTo>
                    <a:pt x="106878" y="765754"/>
                  </a:lnTo>
                  <a:lnTo>
                    <a:pt x="137086" y="798991"/>
                  </a:lnTo>
                  <a:lnTo>
                    <a:pt x="170324" y="829200"/>
                  </a:lnTo>
                  <a:lnTo>
                    <a:pt x="206356" y="856144"/>
                  </a:lnTo>
                  <a:lnTo>
                    <a:pt x="244946" y="879588"/>
                  </a:lnTo>
                  <a:lnTo>
                    <a:pt x="285860" y="899297"/>
                  </a:lnTo>
                  <a:lnTo>
                    <a:pt x="328862" y="915036"/>
                  </a:lnTo>
                  <a:lnTo>
                    <a:pt x="373717" y="926569"/>
                  </a:lnTo>
                  <a:lnTo>
                    <a:pt x="420190" y="933662"/>
                  </a:lnTo>
                  <a:lnTo>
                    <a:pt x="468045" y="936078"/>
                  </a:lnTo>
                  <a:lnTo>
                    <a:pt x="515901" y="933662"/>
                  </a:lnTo>
                  <a:lnTo>
                    <a:pt x="562374" y="926569"/>
                  </a:lnTo>
                  <a:lnTo>
                    <a:pt x="607229" y="915036"/>
                  </a:lnTo>
                  <a:lnTo>
                    <a:pt x="650232" y="899297"/>
                  </a:lnTo>
                  <a:lnTo>
                    <a:pt x="691147" y="879588"/>
                  </a:lnTo>
                  <a:lnTo>
                    <a:pt x="729739" y="856144"/>
                  </a:lnTo>
                  <a:lnTo>
                    <a:pt x="765772" y="829200"/>
                  </a:lnTo>
                  <a:lnTo>
                    <a:pt x="799010" y="798991"/>
                  </a:lnTo>
                  <a:lnTo>
                    <a:pt x="829220" y="765754"/>
                  </a:lnTo>
                  <a:lnTo>
                    <a:pt x="856165" y="729722"/>
                  </a:lnTo>
                  <a:lnTo>
                    <a:pt x="879611" y="691132"/>
                  </a:lnTo>
                  <a:lnTo>
                    <a:pt x="899321" y="650218"/>
                  </a:lnTo>
                  <a:lnTo>
                    <a:pt x="915060" y="607216"/>
                  </a:lnTo>
                  <a:lnTo>
                    <a:pt x="926594" y="562361"/>
                  </a:lnTo>
                  <a:lnTo>
                    <a:pt x="933687" y="515888"/>
                  </a:lnTo>
                  <a:lnTo>
                    <a:pt x="936104" y="468033"/>
                  </a:lnTo>
                  <a:lnTo>
                    <a:pt x="933687" y="420180"/>
                  </a:lnTo>
                  <a:lnTo>
                    <a:pt x="926594" y="373709"/>
                  </a:lnTo>
                  <a:lnTo>
                    <a:pt x="915060" y="328856"/>
                  </a:lnTo>
                  <a:lnTo>
                    <a:pt x="899321" y="285855"/>
                  </a:lnTo>
                  <a:lnTo>
                    <a:pt x="879611" y="244942"/>
                  </a:lnTo>
                  <a:lnTo>
                    <a:pt x="856165" y="206353"/>
                  </a:lnTo>
                  <a:lnTo>
                    <a:pt x="829220" y="170322"/>
                  </a:lnTo>
                  <a:lnTo>
                    <a:pt x="799010" y="137085"/>
                  </a:lnTo>
                  <a:lnTo>
                    <a:pt x="765772" y="106877"/>
                  </a:lnTo>
                  <a:lnTo>
                    <a:pt x="729739" y="79933"/>
                  </a:lnTo>
                  <a:lnTo>
                    <a:pt x="691147" y="56489"/>
                  </a:lnTo>
                  <a:lnTo>
                    <a:pt x="650232" y="36780"/>
                  </a:lnTo>
                  <a:lnTo>
                    <a:pt x="607229" y="21042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532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2" y="328856"/>
                  </a:lnTo>
                  <a:lnTo>
                    <a:pt x="36781" y="285855"/>
                  </a:lnTo>
                  <a:lnTo>
                    <a:pt x="56490" y="244942"/>
                  </a:lnTo>
                  <a:lnTo>
                    <a:pt x="79934" y="206353"/>
                  </a:lnTo>
                  <a:lnTo>
                    <a:pt x="106878" y="170322"/>
                  </a:lnTo>
                  <a:lnTo>
                    <a:pt x="137086" y="137085"/>
                  </a:lnTo>
                  <a:lnTo>
                    <a:pt x="170324" y="106877"/>
                  </a:lnTo>
                  <a:lnTo>
                    <a:pt x="206356" y="79933"/>
                  </a:lnTo>
                  <a:lnTo>
                    <a:pt x="244946" y="56489"/>
                  </a:lnTo>
                  <a:lnTo>
                    <a:pt x="285860" y="36780"/>
                  </a:lnTo>
                  <a:lnTo>
                    <a:pt x="328862" y="21042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2"/>
                  </a:lnTo>
                  <a:lnTo>
                    <a:pt x="650232" y="36780"/>
                  </a:lnTo>
                  <a:lnTo>
                    <a:pt x="691147" y="56489"/>
                  </a:lnTo>
                  <a:lnTo>
                    <a:pt x="729739" y="79933"/>
                  </a:lnTo>
                  <a:lnTo>
                    <a:pt x="765772" y="106877"/>
                  </a:lnTo>
                  <a:lnTo>
                    <a:pt x="799010" y="137085"/>
                  </a:lnTo>
                  <a:lnTo>
                    <a:pt x="829220" y="170322"/>
                  </a:lnTo>
                  <a:lnTo>
                    <a:pt x="856165" y="206353"/>
                  </a:lnTo>
                  <a:lnTo>
                    <a:pt x="879611" y="244942"/>
                  </a:lnTo>
                  <a:lnTo>
                    <a:pt x="899321" y="285855"/>
                  </a:lnTo>
                  <a:lnTo>
                    <a:pt x="915060" y="328856"/>
                  </a:lnTo>
                  <a:lnTo>
                    <a:pt x="926594" y="373709"/>
                  </a:lnTo>
                  <a:lnTo>
                    <a:pt x="933687" y="420180"/>
                  </a:lnTo>
                  <a:lnTo>
                    <a:pt x="936104" y="468033"/>
                  </a:lnTo>
                  <a:lnTo>
                    <a:pt x="933687" y="515888"/>
                  </a:lnTo>
                  <a:lnTo>
                    <a:pt x="926594" y="562361"/>
                  </a:lnTo>
                  <a:lnTo>
                    <a:pt x="915060" y="607216"/>
                  </a:lnTo>
                  <a:lnTo>
                    <a:pt x="899321" y="650218"/>
                  </a:lnTo>
                  <a:lnTo>
                    <a:pt x="879611" y="691132"/>
                  </a:lnTo>
                  <a:lnTo>
                    <a:pt x="856165" y="729722"/>
                  </a:lnTo>
                  <a:lnTo>
                    <a:pt x="829220" y="765754"/>
                  </a:lnTo>
                  <a:lnTo>
                    <a:pt x="799010" y="798991"/>
                  </a:lnTo>
                  <a:lnTo>
                    <a:pt x="765772" y="829200"/>
                  </a:lnTo>
                  <a:lnTo>
                    <a:pt x="729739" y="856144"/>
                  </a:lnTo>
                  <a:lnTo>
                    <a:pt x="691147" y="879588"/>
                  </a:lnTo>
                  <a:lnTo>
                    <a:pt x="650232" y="899297"/>
                  </a:lnTo>
                  <a:lnTo>
                    <a:pt x="607229" y="915036"/>
                  </a:lnTo>
                  <a:lnTo>
                    <a:pt x="562374" y="926569"/>
                  </a:lnTo>
                  <a:lnTo>
                    <a:pt x="515901" y="933662"/>
                  </a:lnTo>
                  <a:lnTo>
                    <a:pt x="468045" y="936078"/>
                  </a:lnTo>
                  <a:lnTo>
                    <a:pt x="420190" y="933662"/>
                  </a:lnTo>
                  <a:lnTo>
                    <a:pt x="373717" y="926569"/>
                  </a:lnTo>
                  <a:lnTo>
                    <a:pt x="328862" y="915036"/>
                  </a:lnTo>
                  <a:lnTo>
                    <a:pt x="285860" y="899297"/>
                  </a:lnTo>
                  <a:lnTo>
                    <a:pt x="244946" y="879588"/>
                  </a:lnTo>
                  <a:lnTo>
                    <a:pt x="206356" y="856144"/>
                  </a:lnTo>
                  <a:lnTo>
                    <a:pt x="170324" y="829200"/>
                  </a:lnTo>
                  <a:lnTo>
                    <a:pt x="137086" y="798991"/>
                  </a:lnTo>
                  <a:lnTo>
                    <a:pt x="106878" y="765754"/>
                  </a:lnTo>
                  <a:lnTo>
                    <a:pt x="79934" y="729722"/>
                  </a:lnTo>
                  <a:lnTo>
                    <a:pt x="56490" y="691132"/>
                  </a:lnTo>
                  <a:lnTo>
                    <a:pt x="36781" y="650218"/>
                  </a:lnTo>
                  <a:lnTo>
                    <a:pt x="21042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6440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5604" y="1334388"/>
            <a:ext cx="949325" cy="949325"/>
            <a:chOff x="4205604" y="1334388"/>
            <a:chExt cx="949325" cy="949325"/>
          </a:xfrm>
        </p:grpSpPr>
        <p:sp>
          <p:nvSpPr>
            <p:cNvPr id="16" name="object 16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9"/>
                  </a:lnTo>
                  <a:lnTo>
                    <a:pt x="328835" y="21042"/>
                  </a:lnTo>
                  <a:lnTo>
                    <a:pt x="285839" y="36782"/>
                  </a:lnTo>
                  <a:lnTo>
                    <a:pt x="244930" y="56492"/>
                  </a:lnTo>
                  <a:lnTo>
                    <a:pt x="206343" y="79938"/>
                  </a:lnTo>
                  <a:lnTo>
                    <a:pt x="170315" y="106884"/>
                  </a:lnTo>
                  <a:lnTo>
                    <a:pt x="137080" y="137096"/>
                  </a:lnTo>
                  <a:lnTo>
                    <a:pt x="106874" y="170338"/>
                  </a:lnTo>
                  <a:lnTo>
                    <a:pt x="79931" y="206375"/>
                  </a:lnTo>
                  <a:lnTo>
                    <a:pt x="56488" y="244971"/>
                  </a:lnTo>
                  <a:lnTo>
                    <a:pt x="36780" y="285892"/>
                  </a:lnTo>
                  <a:lnTo>
                    <a:pt x="21041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1" y="607281"/>
                  </a:lnTo>
                  <a:lnTo>
                    <a:pt x="36780" y="650277"/>
                  </a:lnTo>
                  <a:lnTo>
                    <a:pt x="56488" y="691186"/>
                  </a:lnTo>
                  <a:lnTo>
                    <a:pt x="79931" y="729773"/>
                  </a:lnTo>
                  <a:lnTo>
                    <a:pt x="106874" y="765801"/>
                  </a:lnTo>
                  <a:lnTo>
                    <a:pt x="137080" y="799036"/>
                  </a:lnTo>
                  <a:lnTo>
                    <a:pt x="170315" y="829242"/>
                  </a:lnTo>
                  <a:lnTo>
                    <a:pt x="206343" y="856185"/>
                  </a:lnTo>
                  <a:lnTo>
                    <a:pt x="244930" y="879628"/>
                  </a:lnTo>
                  <a:lnTo>
                    <a:pt x="285839" y="899336"/>
                  </a:lnTo>
                  <a:lnTo>
                    <a:pt x="328835" y="915075"/>
                  </a:lnTo>
                  <a:lnTo>
                    <a:pt x="373683" y="926608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8"/>
                  </a:lnTo>
                  <a:lnTo>
                    <a:pt x="607213" y="915075"/>
                  </a:lnTo>
                  <a:lnTo>
                    <a:pt x="650224" y="899336"/>
                  </a:lnTo>
                  <a:lnTo>
                    <a:pt x="691145" y="879628"/>
                  </a:lnTo>
                  <a:lnTo>
                    <a:pt x="729741" y="856185"/>
                  </a:lnTo>
                  <a:lnTo>
                    <a:pt x="765778" y="829242"/>
                  </a:lnTo>
                  <a:lnTo>
                    <a:pt x="799020" y="799036"/>
                  </a:lnTo>
                  <a:lnTo>
                    <a:pt x="829232" y="765801"/>
                  </a:lnTo>
                  <a:lnTo>
                    <a:pt x="856178" y="729773"/>
                  </a:lnTo>
                  <a:lnTo>
                    <a:pt x="879624" y="691186"/>
                  </a:lnTo>
                  <a:lnTo>
                    <a:pt x="899334" y="650277"/>
                  </a:lnTo>
                  <a:lnTo>
                    <a:pt x="915074" y="607281"/>
                  </a:lnTo>
                  <a:lnTo>
                    <a:pt x="926607" y="562433"/>
                  </a:lnTo>
                  <a:lnTo>
                    <a:pt x="933700" y="515968"/>
                  </a:lnTo>
                  <a:lnTo>
                    <a:pt x="936117" y="468122"/>
                  </a:lnTo>
                  <a:lnTo>
                    <a:pt x="933700" y="420253"/>
                  </a:lnTo>
                  <a:lnTo>
                    <a:pt x="926607" y="373768"/>
                  </a:lnTo>
                  <a:lnTo>
                    <a:pt x="915074" y="328903"/>
                  </a:lnTo>
                  <a:lnTo>
                    <a:pt x="899334" y="285892"/>
                  </a:lnTo>
                  <a:lnTo>
                    <a:pt x="879624" y="244971"/>
                  </a:lnTo>
                  <a:lnTo>
                    <a:pt x="856178" y="206375"/>
                  </a:lnTo>
                  <a:lnTo>
                    <a:pt x="829232" y="170338"/>
                  </a:lnTo>
                  <a:lnTo>
                    <a:pt x="799020" y="137096"/>
                  </a:lnTo>
                  <a:lnTo>
                    <a:pt x="765778" y="106884"/>
                  </a:lnTo>
                  <a:lnTo>
                    <a:pt x="729741" y="79938"/>
                  </a:lnTo>
                  <a:lnTo>
                    <a:pt x="691145" y="56492"/>
                  </a:lnTo>
                  <a:lnTo>
                    <a:pt x="650224" y="36782"/>
                  </a:lnTo>
                  <a:lnTo>
                    <a:pt x="607213" y="21042"/>
                  </a:lnTo>
                  <a:lnTo>
                    <a:pt x="562348" y="9509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1954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1" y="328903"/>
                  </a:lnTo>
                  <a:lnTo>
                    <a:pt x="36780" y="285892"/>
                  </a:lnTo>
                  <a:lnTo>
                    <a:pt x="56488" y="244971"/>
                  </a:lnTo>
                  <a:lnTo>
                    <a:pt x="79931" y="206375"/>
                  </a:lnTo>
                  <a:lnTo>
                    <a:pt x="106874" y="170338"/>
                  </a:lnTo>
                  <a:lnTo>
                    <a:pt x="137080" y="137096"/>
                  </a:lnTo>
                  <a:lnTo>
                    <a:pt x="170315" y="106884"/>
                  </a:lnTo>
                  <a:lnTo>
                    <a:pt x="206343" y="79938"/>
                  </a:lnTo>
                  <a:lnTo>
                    <a:pt x="244930" y="56492"/>
                  </a:lnTo>
                  <a:lnTo>
                    <a:pt x="285839" y="36782"/>
                  </a:lnTo>
                  <a:lnTo>
                    <a:pt x="328835" y="21042"/>
                  </a:lnTo>
                  <a:lnTo>
                    <a:pt x="373683" y="9509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9"/>
                  </a:lnTo>
                  <a:lnTo>
                    <a:pt x="607213" y="21042"/>
                  </a:lnTo>
                  <a:lnTo>
                    <a:pt x="650224" y="36782"/>
                  </a:lnTo>
                  <a:lnTo>
                    <a:pt x="691145" y="56492"/>
                  </a:lnTo>
                  <a:lnTo>
                    <a:pt x="729741" y="79938"/>
                  </a:lnTo>
                  <a:lnTo>
                    <a:pt x="765778" y="106884"/>
                  </a:lnTo>
                  <a:lnTo>
                    <a:pt x="799020" y="137096"/>
                  </a:lnTo>
                  <a:lnTo>
                    <a:pt x="829232" y="170338"/>
                  </a:lnTo>
                  <a:lnTo>
                    <a:pt x="856178" y="206375"/>
                  </a:lnTo>
                  <a:lnTo>
                    <a:pt x="879624" y="244971"/>
                  </a:lnTo>
                  <a:lnTo>
                    <a:pt x="899334" y="285892"/>
                  </a:lnTo>
                  <a:lnTo>
                    <a:pt x="915074" y="328903"/>
                  </a:lnTo>
                  <a:lnTo>
                    <a:pt x="926607" y="373768"/>
                  </a:lnTo>
                  <a:lnTo>
                    <a:pt x="933700" y="420253"/>
                  </a:lnTo>
                  <a:lnTo>
                    <a:pt x="936117" y="468122"/>
                  </a:lnTo>
                  <a:lnTo>
                    <a:pt x="933700" y="515968"/>
                  </a:lnTo>
                  <a:lnTo>
                    <a:pt x="926607" y="562433"/>
                  </a:lnTo>
                  <a:lnTo>
                    <a:pt x="915074" y="607281"/>
                  </a:lnTo>
                  <a:lnTo>
                    <a:pt x="899334" y="650277"/>
                  </a:lnTo>
                  <a:lnTo>
                    <a:pt x="879624" y="691186"/>
                  </a:lnTo>
                  <a:lnTo>
                    <a:pt x="856178" y="729773"/>
                  </a:lnTo>
                  <a:lnTo>
                    <a:pt x="829232" y="765801"/>
                  </a:lnTo>
                  <a:lnTo>
                    <a:pt x="799020" y="799036"/>
                  </a:lnTo>
                  <a:lnTo>
                    <a:pt x="765778" y="829242"/>
                  </a:lnTo>
                  <a:lnTo>
                    <a:pt x="729741" y="856185"/>
                  </a:lnTo>
                  <a:lnTo>
                    <a:pt x="691145" y="879628"/>
                  </a:lnTo>
                  <a:lnTo>
                    <a:pt x="650224" y="899336"/>
                  </a:lnTo>
                  <a:lnTo>
                    <a:pt x="607213" y="915075"/>
                  </a:lnTo>
                  <a:lnTo>
                    <a:pt x="562348" y="926608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8"/>
                  </a:lnTo>
                  <a:lnTo>
                    <a:pt x="328835" y="915075"/>
                  </a:lnTo>
                  <a:lnTo>
                    <a:pt x="285839" y="899336"/>
                  </a:lnTo>
                  <a:lnTo>
                    <a:pt x="244930" y="879628"/>
                  </a:lnTo>
                  <a:lnTo>
                    <a:pt x="206343" y="856185"/>
                  </a:lnTo>
                  <a:lnTo>
                    <a:pt x="170315" y="829242"/>
                  </a:lnTo>
                  <a:lnTo>
                    <a:pt x="137080" y="799036"/>
                  </a:lnTo>
                  <a:lnTo>
                    <a:pt x="106874" y="765801"/>
                  </a:lnTo>
                  <a:lnTo>
                    <a:pt x="79931" y="729773"/>
                  </a:lnTo>
                  <a:lnTo>
                    <a:pt x="56488" y="691186"/>
                  </a:lnTo>
                  <a:lnTo>
                    <a:pt x="36780" y="650277"/>
                  </a:lnTo>
                  <a:lnTo>
                    <a:pt x="21041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15434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05604" y="3278632"/>
            <a:ext cx="949325" cy="949325"/>
            <a:chOff x="4205604" y="3278632"/>
            <a:chExt cx="949325" cy="949325"/>
          </a:xfrm>
        </p:grpSpPr>
        <p:sp>
          <p:nvSpPr>
            <p:cNvPr id="20" name="object 20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1"/>
                  </a:lnTo>
                  <a:lnTo>
                    <a:pt x="285839" y="36780"/>
                  </a:lnTo>
                  <a:lnTo>
                    <a:pt x="244930" y="56488"/>
                  </a:lnTo>
                  <a:lnTo>
                    <a:pt x="206343" y="79931"/>
                  </a:lnTo>
                  <a:lnTo>
                    <a:pt x="170315" y="106874"/>
                  </a:lnTo>
                  <a:lnTo>
                    <a:pt x="137080" y="137080"/>
                  </a:lnTo>
                  <a:lnTo>
                    <a:pt x="106874" y="170315"/>
                  </a:lnTo>
                  <a:lnTo>
                    <a:pt x="79931" y="206343"/>
                  </a:lnTo>
                  <a:lnTo>
                    <a:pt x="56488" y="244930"/>
                  </a:lnTo>
                  <a:lnTo>
                    <a:pt x="36780" y="285839"/>
                  </a:lnTo>
                  <a:lnTo>
                    <a:pt x="21041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1" y="607213"/>
                  </a:lnTo>
                  <a:lnTo>
                    <a:pt x="36780" y="650224"/>
                  </a:lnTo>
                  <a:lnTo>
                    <a:pt x="56488" y="691145"/>
                  </a:lnTo>
                  <a:lnTo>
                    <a:pt x="79931" y="729742"/>
                  </a:lnTo>
                  <a:lnTo>
                    <a:pt x="106874" y="765778"/>
                  </a:lnTo>
                  <a:lnTo>
                    <a:pt x="137080" y="799020"/>
                  </a:lnTo>
                  <a:lnTo>
                    <a:pt x="170315" y="829232"/>
                  </a:lnTo>
                  <a:lnTo>
                    <a:pt x="206343" y="856178"/>
                  </a:lnTo>
                  <a:lnTo>
                    <a:pt x="244930" y="879624"/>
                  </a:lnTo>
                  <a:lnTo>
                    <a:pt x="285839" y="899334"/>
                  </a:lnTo>
                  <a:lnTo>
                    <a:pt x="328835" y="915074"/>
                  </a:lnTo>
                  <a:lnTo>
                    <a:pt x="373683" y="926607"/>
                  </a:lnTo>
                  <a:lnTo>
                    <a:pt x="420148" y="933700"/>
                  </a:lnTo>
                  <a:lnTo>
                    <a:pt x="467995" y="936116"/>
                  </a:lnTo>
                  <a:lnTo>
                    <a:pt x="515863" y="933700"/>
                  </a:lnTo>
                  <a:lnTo>
                    <a:pt x="562348" y="926607"/>
                  </a:lnTo>
                  <a:lnTo>
                    <a:pt x="607213" y="915074"/>
                  </a:lnTo>
                  <a:lnTo>
                    <a:pt x="650224" y="899334"/>
                  </a:lnTo>
                  <a:lnTo>
                    <a:pt x="691145" y="879624"/>
                  </a:lnTo>
                  <a:lnTo>
                    <a:pt x="729741" y="856178"/>
                  </a:lnTo>
                  <a:lnTo>
                    <a:pt x="765778" y="829232"/>
                  </a:lnTo>
                  <a:lnTo>
                    <a:pt x="799020" y="799020"/>
                  </a:lnTo>
                  <a:lnTo>
                    <a:pt x="829232" y="765778"/>
                  </a:lnTo>
                  <a:lnTo>
                    <a:pt x="856178" y="729742"/>
                  </a:lnTo>
                  <a:lnTo>
                    <a:pt x="879624" y="691145"/>
                  </a:lnTo>
                  <a:lnTo>
                    <a:pt x="899334" y="650224"/>
                  </a:lnTo>
                  <a:lnTo>
                    <a:pt x="915074" y="607213"/>
                  </a:lnTo>
                  <a:lnTo>
                    <a:pt x="926607" y="562348"/>
                  </a:lnTo>
                  <a:lnTo>
                    <a:pt x="933700" y="515863"/>
                  </a:lnTo>
                  <a:lnTo>
                    <a:pt x="936117" y="467994"/>
                  </a:lnTo>
                  <a:lnTo>
                    <a:pt x="933700" y="420148"/>
                  </a:lnTo>
                  <a:lnTo>
                    <a:pt x="926607" y="373683"/>
                  </a:lnTo>
                  <a:lnTo>
                    <a:pt x="915074" y="328835"/>
                  </a:lnTo>
                  <a:lnTo>
                    <a:pt x="899334" y="285839"/>
                  </a:lnTo>
                  <a:lnTo>
                    <a:pt x="879624" y="244930"/>
                  </a:lnTo>
                  <a:lnTo>
                    <a:pt x="856178" y="206343"/>
                  </a:lnTo>
                  <a:lnTo>
                    <a:pt x="829232" y="170315"/>
                  </a:lnTo>
                  <a:lnTo>
                    <a:pt x="799020" y="137080"/>
                  </a:lnTo>
                  <a:lnTo>
                    <a:pt x="765778" y="106874"/>
                  </a:lnTo>
                  <a:lnTo>
                    <a:pt x="729741" y="79931"/>
                  </a:lnTo>
                  <a:lnTo>
                    <a:pt x="691145" y="56488"/>
                  </a:lnTo>
                  <a:lnTo>
                    <a:pt x="650224" y="36780"/>
                  </a:lnTo>
                  <a:lnTo>
                    <a:pt x="607213" y="21041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1954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1" y="328835"/>
                  </a:lnTo>
                  <a:lnTo>
                    <a:pt x="36780" y="285839"/>
                  </a:lnTo>
                  <a:lnTo>
                    <a:pt x="56488" y="244930"/>
                  </a:lnTo>
                  <a:lnTo>
                    <a:pt x="79931" y="206343"/>
                  </a:lnTo>
                  <a:lnTo>
                    <a:pt x="106874" y="170315"/>
                  </a:lnTo>
                  <a:lnTo>
                    <a:pt x="137080" y="137080"/>
                  </a:lnTo>
                  <a:lnTo>
                    <a:pt x="170315" y="106874"/>
                  </a:lnTo>
                  <a:lnTo>
                    <a:pt x="206343" y="79931"/>
                  </a:lnTo>
                  <a:lnTo>
                    <a:pt x="244930" y="56488"/>
                  </a:lnTo>
                  <a:lnTo>
                    <a:pt x="285839" y="36780"/>
                  </a:lnTo>
                  <a:lnTo>
                    <a:pt x="328835" y="21041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1"/>
                  </a:lnTo>
                  <a:lnTo>
                    <a:pt x="650224" y="36780"/>
                  </a:lnTo>
                  <a:lnTo>
                    <a:pt x="691145" y="56488"/>
                  </a:lnTo>
                  <a:lnTo>
                    <a:pt x="729741" y="79931"/>
                  </a:lnTo>
                  <a:lnTo>
                    <a:pt x="765778" y="106874"/>
                  </a:lnTo>
                  <a:lnTo>
                    <a:pt x="799020" y="137080"/>
                  </a:lnTo>
                  <a:lnTo>
                    <a:pt x="829232" y="170315"/>
                  </a:lnTo>
                  <a:lnTo>
                    <a:pt x="856178" y="206343"/>
                  </a:lnTo>
                  <a:lnTo>
                    <a:pt x="879624" y="244930"/>
                  </a:lnTo>
                  <a:lnTo>
                    <a:pt x="899334" y="285839"/>
                  </a:lnTo>
                  <a:lnTo>
                    <a:pt x="915074" y="328835"/>
                  </a:lnTo>
                  <a:lnTo>
                    <a:pt x="926607" y="373683"/>
                  </a:lnTo>
                  <a:lnTo>
                    <a:pt x="933700" y="420148"/>
                  </a:lnTo>
                  <a:lnTo>
                    <a:pt x="936117" y="467994"/>
                  </a:lnTo>
                  <a:lnTo>
                    <a:pt x="933700" y="515863"/>
                  </a:lnTo>
                  <a:lnTo>
                    <a:pt x="926607" y="562348"/>
                  </a:lnTo>
                  <a:lnTo>
                    <a:pt x="915074" y="607213"/>
                  </a:lnTo>
                  <a:lnTo>
                    <a:pt x="899334" y="650224"/>
                  </a:lnTo>
                  <a:lnTo>
                    <a:pt x="879624" y="691145"/>
                  </a:lnTo>
                  <a:lnTo>
                    <a:pt x="856178" y="729742"/>
                  </a:lnTo>
                  <a:lnTo>
                    <a:pt x="829232" y="765778"/>
                  </a:lnTo>
                  <a:lnTo>
                    <a:pt x="799020" y="799020"/>
                  </a:lnTo>
                  <a:lnTo>
                    <a:pt x="765778" y="829232"/>
                  </a:lnTo>
                  <a:lnTo>
                    <a:pt x="729741" y="856178"/>
                  </a:lnTo>
                  <a:lnTo>
                    <a:pt x="691145" y="879624"/>
                  </a:lnTo>
                  <a:lnTo>
                    <a:pt x="650224" y="899334"/>
                  </a:lnTo>
                  <a:lnTo>
                    <a:pt x="607213" y="915074"/>
                  </a:lnTo>
                  <a:lnTo>
                    <a:pt x="562348" y="926607"/>
                  </a:lnTo>
                  <a:lnTo>
                    <a:pt x="515863" y="933700"/>
                  </a:lnTo>
                  <a:lnTo>
                    <a:pt x="467995" y="936116"/>
                  </a:lnTo>
                  <a:lnTo>
                    <a:pt x="420148" y="933700"/>
                  </a:lnTo>
                  <a:lnTo>
                    <a:pt x="373683" y="926607"/>
                  </a:lnTo>
                  <a:lnTo>
                    <a:pt x="328835" y="915074"/>
                  </a:lnTo>
                  <a:lnTo>
                    <a:pt x="285839" y="899334"/>
                  </a:lnTo>
                  <a:lnTo>
                    <a:pt x="244930" y="879624"/>
                  </a:lnTo>
                  <a:lnTo>
                    <a:pt x="206343" y="856178"/>
                  </a:lnTo>
                  <a:lnTo>
                    <a:pt x="170315" y="829232"/>
                  </a:lnTo>
                  <a:lnTo>
                    <a:pt x="137080" y="799020"/>
                  </a:lnTo>
                  <a:lnTo>
                    <a:pt x="106874" y="765778"/>
                  </a:lnTo>
                  <a:lnTo>
                    <a:pt x="79931" y="729742"/>
                  </a:lnTo>
                  <a:lnTo>
                    <a:pt x="56488" y="691145"/>
                  </a:lnTo>
                  <a:lnTo>
                    <a:pt x="36780" y="650224"/>
                  </a:lnTo>
                  <a:lnTo>
                    <a:pt x="21041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5434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05604" y="5222875"/>
            <a:ext cx="949325" cy="949325"/>
            <a:chOff x="4205604" y="5222875"/>
            <a:chExt cx="949325" cy="949325"/>
          </a:xfrm>
        </p:grpSpPr>
        <p:sp>
          <p:nvSpPr>
            <p:cNvPr id="24" name="object 24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7995" y="0"/>
                  </a:moveTo>
                  <a:lnTo>
                    <a:pt x="420148" y="2416"/>
                  </a:lnTo>
                  <a:lnTo>
                    <a:pt x="373683" y="9508"/>
                  </a:lnTo>
                  <a:lnTo>
                    <a:pt x="328835" y="21042"/>
                  </a:lnTo>
                  <a:lnTo>
                    <a:pt x="285839" y="36780"/>
                  </a:lnTo>
                  <a:lnTo>
                    <a:pt x="244930" y="56489"/>
                  </a:lnTo>
                  <a:lnTo>
                    <a:pt x="206343" y="79933"/>
                  </a:lnTo>
                  <a:lnTo>
                    <a:pt x="170315" y="106877"/>
                  </a:lnTo>
                  <a:lnTo>
                    <a:pt x="137080" y="137085"/>
                  </a:lnTo>
                  <a:lnTo>
                    <a:pt x="106874" y="170322"/>
                  </a:lnTo>
                  <a:lnTo>
                    <a:pt x="79931" y="206353"/>
                  </a:lnTo>
                  <a:lnTo>
                    <a:pt x="56488" y="244942"/>
                  </a:lnTo>
                  <a:lnTo>
                    <a:pt x="36780" y="285855"/>
                  </a:lnTo>
                  <a:lnTo>
                    <a:pt x="21041" y="328856"/>
                  </a:lnTo>
                  <a:lnTo>
                    <a:pt x="9508" y="373709"/>
                  </a:lnTo>
                  <a:lnTo>
                    <a:pt x="2416" y="420180"/>
                  </a:lnTo>
                  <a:lnTo>
                    <a:pt x="0" y="468033"/>
                  </a:lnTo>
                  <a:lnTo>
                    <a:pt x="2416" y="515888"/>
                  </a:lnTo>
                  <a:lnTo>
                    <a:pt x="9508" y="562361"/>
                  </a:lnTo>
                  <a:lnTo>
                    <a:pt x="21041" y="607216"/>
                  </a:lnTo>
                  <a:lnTo>
                    <a:pt x="36780" y="650218"/>
                  </a:lnTo>
                  <a:lnTo>
                    <a:pt x="56488" y="691132"/>
                  </a:lnTo>
                  <a:lnTo>
                    <a:pt x="79931" y="729722"/>
                  </a:lnTo>
                  <a:lnTo>
                    <a:pt x="106874" y="765754"/>
                  </a:lnTo>
                  <a:lnTo>
                    <a:pt x="137080" y="798991"/>
                  </a:lnTo>
                  <a:lnTo>
                    <a:pt x="170315" y="829200"/>
                  </a:lnTo>
                  <a:lnTo>
                    <a:pt x="206343" y="856144"/>
                  </a:lnTo>
                  <a:lnTo>
                    <a:pt x="244930" y="879588"/>
                  </a:lnTo>
                  <a:lnTo>
                    <a:pt x="285839" y="899297"/>
                  </a:lnTo>
                  <a:lnTo>
                    <a:pt x="328835" y="915036"/>
                  </a:lnTo>
                  <a:lnTo>
                    <a:pt x="373683" y="926569"/>
                  </a:lnTo>
                  <a:lnTo>
                    <a:pt x="420148" y="933662"/>
                  </a:lnTo>
                  <a:lnTo>
                    <a:pt x="467995" y="936078"/>
                  </a:lnTo>
                  <a:lnTo>
                    <a:pt x="515863" y="933662"/>
                  </a:lnTo>
                  <a:lnTo>
                    <a:pt x="562348" y="926569"/>
                  </a:lnTo>
                  <a:lnTo>
                    <a:pt x="607213" y="915036"/>
                  </a:lnTo>
                  <a:lnTo>
                    <a:pt x="650224" y="899297"/>
                  </a:lnTo>
                  <a:lnTo>
                    <a:pt x="691145" y="879588"/>
                  </a:lnTo>
                  <a:lnTo>
                    <a:pt x="729741" y="856144"/>
                  </a:lnTo>
                  <a:lnTo>
                    <a:pt x="765778" y="829200"/>
                  </a:lnTo>
                  <a:lnTo>
                    <a:pt x="799020" y="798991"/>
                  </a:lnTo>
                  <a:lnTo>
                    <a:pt x="829232" y="765754"/>
                  </a:lnTo>
                  <a:lnTo>
                    <a:pt x="856178" y="729722"/>
                  </a:lnTo>
                  <a:lnTo>
                    <a:pt x="879624" y="691132"/>
                  </a:lnTo>
                  <a:lnTo>
                    <a:pt x="899334" y="650218"/>
                  </a:lnTo>
                  <a:lnTo>
                    <a:pt x="915074" y="607216"/>
                  </a:lnTo>
                  <a:lnTo>
                    <a:pt x="926607" y="562361"/>
                  </a:lnTo>
                  <a:lnTo>
                    <a:pt x="933700" y="515888"/>
                  </a:lnTo>
                  <a:lnTo>
                    <a:pt x="936117" y="468033"/>
                  </a:lnTo>
                  <a:lnTo>
                    <a:pt x="933700" y="420180"/>
                  </a:lnTo>
                  <a:lnTo>
                    <a:pt x="926607" y="373709"/>
                  </a:lnTo>
                  <a:lnTo>
                    <a:pt x="915074" y="328856"/>
                  </a:lnTo>
                  <a:lnTo>
                    <a:pt x="899334" y="285855"/>
                  </a:lnTo>
                  <a:lnTo>
                    <a:pt x="879624" y="244942"/>
                  </a:lnTo>
                  <a:lnTo>
                    <a:pt x="856178" y="206353"/>
                  </a:lnTo>
                  <a:lnTo>
                    <a:pt x="829232" y="170322"/>
                  </a:lnTo>
                  <a:lnTo>
                    <a:pt x="799020" y="137085"/>
                  </a:lnTo>
                  <a:lnTo>
                    <a:pt x="765778" y="106877"/>
                  </a:lnTo>
                  <a:lnTo>
                    <a:pt x="729741" y="79933"/>
                  </a:lnTo>
                  <a:lnTo>
                    <a:pt x="691145" y="56489"/>
                  </a:lnTo>
                  <a:lnTo>
                    <a:pt x="650224" y="36780"/>
                  </a:lnTo>
                  <a:lnTo>
                    <a:pt x="607213" y="21042"/>
                  </a:lnTo>
                  <a:lnTo>
                    <a:pt x="562348" y="9508"/>
                  </a:lnTo>
                  <a:lnTo>
                    <a:pt x="515863" y="2416"/>
                  </a:lnTo>
                  <a:lnTo>
                    <a:pt x="4679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1954" y="5229225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033"/>
                  </a:moveTo>
                  <a:lnTo>
                    <a:pt x="2416" y="420180"/>
                  </a:lnTo>
                  <a:lnTo>
                    <a:pt x="9508" y="373709"/>
                  </a:lnTo>
                  <a:lnTo>
                    <a:pt x="21041" y="328856"/>
                  </a:lnTo>
                  <a:lnTo>
                    <a:pt x="36780" y="285855"/>
                  </a:lnTo>
                  <a:lnTo>
                    <a:pt x="56488" y="244942"/>
                  </a:lnTo>
                  <a:lnTo>
                    <a:pt x="79931" y="206353"/>
                  </a:lnTo>
                  <a:lnTo>
                    <a:pt x="106874" y="170322"/>
                  </a:lnTo>
                  <a:lnTo>
                    <a:pt x="137080" y="137085"/>
                  </a:lnTo>
                  <a:lnTo>
                    <a:pt x="170315" y="106877"/>
                  </a:lnTo>
                  <a:lnTo>
                    <a:pt x="206343" y="79933"/>
                  </a:lnTo>
                  <a:lnTo>
                    <a:pt x="244930" y="56489"/>
                  </a:lnTo>
                  <a:lnTo>
                    <a:pt x="285839" y="36780"/>
                  </a:lnTo>
                  <a:lnTo>
                    <a:pt x="328835" y="21042"/>
                  </a:lnTo>
                  <a:lnTo>
                    <a:pt x="373683" y="9508"/>
                  </a:lnTo>
                  <a:lnTo>
                    <a:pt x="420148" y="2416"/>
                  </a:lnTo>
                  <a:lnTo>
                    <a:pt x="467995" y="0"/>
                  </a:lnTo>
                  <a:lnTo>
                    <a:pt x="515863" y="2416"/>
                  </a:lnTo>
                  <a:lnTo>
                    <a:pt x="562348" y="9508"/>
                  </a:lnTo>
                  <a:lnTo>
                    <a:pt x="607213" y="21042"/>
                  </a:lnTo>
                  <a:lnTo>
                    <a:pt x="650224" y="36780"/>
                  </a:lnTo>
                  <a:lnTo>
                    <a:pt x="691145" y="56489"/>
                  </a:lnTo>
                  <a:lnTo>
                    <a:pt x="729741" y="79933"/>
                  </a:lnTo>
                  <a:lnTo>
                    <a:pt x="765778" y="106877"/>
                  </a:lnTo>
                  <a:lnTo>
                    <a:pt x="799020" y="137085"/>
                  </a:lnTo>
                  <a:lnTo>
                    <a:pt x="829232" y="170322"/>
                  </a:lnTo>
                  <a:lnTo>
                    <a:pt x="856178" y="206353"/>
                  </a:lnTo>
                  <a:lnTo>
                    <a:pt x="879624" y="244942"/>
                  </a:lnTo>
                  <a:lnTo>
                    <a:pt x="899334" y="285855"/>
                  </a:lnTo>
                  <a:lnTo>
                    <a:pt x="915074" y="328856"/>
                  </a:lnTo>
                  <a:lnTo>
                    <a:pt x="926607" y="373709"/>
                  </a:lnTo>
                  <a:lnTo>
                    <a:pt x="933700" y="420180"/>
                  </a:lnTo>
                  <a:lnTo>
                    <a:pt x="936117" y="468033"/>
                  </a:lnTo>
                  <a:lnTo>
                    <a:pt x="933700" y="515888"/>
                  </a:lnTo>
                  <a:lnTo>
                    <a:pt x="926607" y="562361"/>
                  </a:lnTo>
                  <a:lnTo>
                    <a:pt x="915074" y="607216"/>
                  </a:lnTo>
                  <a:lnTo>
                    <a:pt x="899334" y="650218"/>
                  </a:lnTo>
                  <a:lnTo>
                    <a:pt x="879624" y="691132"/>
                  </a:lnTo>
                  <a:lnTo>
                    <a:pt x="856178" y="729722"/>
                  </a:lnTo>
                  <a:lnTo>
                    <a:pt x="829232" y="765754"/>
                  </a:lnTo>
                  <a:lnTo>
                    <a:pt x="799020" y="798991"/>
                  </a:lnTo>
                  <a:lnTo>
                    <a:pt x="765778" y="829200"/>
                  </a:lnTo>
                  <a:lnTo>
                    <a:pt x="729741" y="856144"/>
                  </a:lnTo>
                  <a:lnTo>
                    <a:pt x="691145" y="879588"/>
                  </a:lnTo>
                  <a:lnTo>
                    <a:pt x="650224" y="899297"/>
                  </a:lnTo>
                  <a:lnTo>
                    <a:pt x="607213" y="915036"/>
                  </a:lnTo>
                  <a:lnTo>
                    <a:pt x="562348" y="926569"/>
                  </a:lnTo>
                  <a:lnTo>
                    <a:pt x="515863" y="933662"/>
                  </a:lnTo>
                  <a:lnTo>
                    <a:pt x="467995" y="936078"/>
                  </a:lnTo>
                  <a:lnTo>
                    <a:pt x="420148" y="933662"/>
                  </a:lnTo>
                  <a:lnTo>
                    <a:pt x="373683" y="926569"/>
                  </a:lnTo>
                  <a:lnTo>
                    <a:pt x="328835" y="915036"/>
                  </a:lnTo>
                  <a:lnTo>
                    <a:pt x="285839" y="899297"/>
                  </a:lnTo>
                  <a:lnTo>
                    <a:pt x="244930" y="879588"/>
                  </a:lnTo>
                  <a:lnTo>
                    <a:pt x="206343" y="856144"/>
                  </a:lnTo>
                  <a:lnTo>
                    <a:pt x="170315" y="829200"/>
                  </a:lnTo>
                  <a:lnTo>
                    <a:pt x="137080" y="798991"/>
                  </a:lnTo>
                  <a:lnTo>
                    <a:pt x="106874" y="765754"/>
                  </a:lnTo>
                  <a:lnTo>
                    <a:pt x="79931" y="729722"/>
                  </a:lnTo>
                  <a:lnTo>
                    <a:pt x="56488" y="691132"/>
                  </a:lnTo>
                  <a:lnTo>
                    <a:pt x="36780" y="650218"/>
                  </a:lnTo>
                  <a:lnTo>
                    <a:pt x="21041" y="607216"/>
                  </a:lnTo>
                  <a:lnTo>
                    <a:pt x="9508" y="562361"/>
                  </a:lnTo>
                  <a:lnTo>
                    <a:pt x="2416" y="515888"/>
                  </a:lnTo>
                  <a:lnTo>
                    <a:pt x="0" y="4680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15434" y="551586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28" name="object 28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32" name="object 32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36368" y="5215886"/>
            <a:ext cx="2454910" cy="1014730"/>
            <a:chOff x="1436368" y="5215886"/>
            <a:chExt cx="2454910" cy="1014730"/>
          </a:xfrm>
        </p:grpSpPr>
        <p:sp>
          <p:nvSpPr>
            <p:cNvPr id="36" name="object 36"/>
            <p:cNvSpPr/>
            <p:nvPr/>
          </p:nvSpPr>
          <p:spPr>
            <a:xfrm>
              <a:off x="1436368" y="5215886"/>
              <a:ext cx="2454404" cy="10142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5613" y="5229199"/>
              <a:ext cx="2376297" cy="936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75613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77279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85280" y="1327400"/>
            <a:ext cx="2454910" cy="1014730"/>
            <a:chOff x="5685280" y="1327400"/>
            <a:chExt cx="2454910" cy="1014730"/>
          </a:xfrm>
        </p:grpSpPr>
        <p:sp>
          <p:nvSpPr>
            <p:cNvPr id="40" name="object 40"/>
            <p:cNvSpPr/>
            <p:nvPr/>
          </p:nvSpPr>
          <p:spPr>
            <a:xfrm>
              <a:off x="5685280" y="1327400"/>
              <a:ext cx="2454404" cy="1014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24143" y="1340751"/>
              <a:ext cx="2376297" cy="9361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724144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8460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Regresión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bivariada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85280" y="3275831"/>
            <a:ext cx="2459990" cy="1010285"/>
            <a:chOff x="5685280" y="3275831"/>
            <a:chExt cx="2459990" cy="1010285"/>
          </a:xfrm>
        </p:grpSpPr>
        <p:sp>
          <p:nvSpPr>
            <p:cNvPr id="44" name="object 44"/>
            <p:cNvSpPr/>
            <p:nvPr/>
          </p:nvSpPr>
          <p:spPr>
            <a:xfrm>
              <a:off x="5685280" y="3275831"/>
              <a:ext cx="2454404" cy="1009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0239" y="3397757"/>
              <a:ext cx="2414777" cy="8321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4143" y="3284994"/>
              <a:ext cx="2376297" cy="93610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24144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595630" marR="175260" indent="-413384">
              <a:lnSpc>
                <a:spcPct val="100000"/>
              </a:lnSpc>
              <a:spcBef>
                <a:spcPts val="1275"/>
              </a:spcBef>
            </a:pP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mejo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685280" y="5215886"/>
            <a:ext cx="2454910" cy="1014730"/>
            <a:chOff x="5685280" y="5215886"/>
            <a:chExt cx="2454910" cy="1014730"/>
          </a:xfrm>
        </p:grpSpPr>
        <p:sp>
          <p:nvSpPr>
            <p:cNvPr id="49" name="object 49"/>
            <p:cNvSpPr/>
            <p:nvPr/>
          </p:nvSpPr>
          <p:spPr>
            <a:xfrm>
              <a:off x="5685280" y="5215886"/>
              <a:ext cx="2454404" cy="10142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24143" y="5229199"/>
              <a:ext cx="2376297" cy="9361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24144" y="5229199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</a:pPr>
            <a:r>
              <a:rPr sz="1800" spc="-90" dirty="0">
                <a:latin typeface="Times New Roman"/>
                <a:cs typeface="Times New Roman"/>
              </a:rPr>
              <a:t>Inferencia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Estadística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87" y="837692"/>
            <a:ext cx="5455285" cy="569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5880" indent="-274955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Scoth </a:t>
            </a:r>
            <a:r>
              <a:rPr sz="1800" spc="-80" dirty="0">
                <a:latin typeface="Times New Roman"/>
                <a:cs typeface="Times New Roman"/>
              </a:rPr>
              <a:t>Airlines,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110" dirty="0">
                <a:latin typeface="Times New Roman"/>
                <a:cs typeface="Times New Roman"/>
              </a:rPr>
              <a:t>sugieren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0" dirty="0">
                <a:latin typeface="Times New Roman"/>
                <a:cs typeface="Times New Roman"/>
              </a:rPr>
              <a:t>ventas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publicidad.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coeficiente  </a:t>
            </a:r>
            <a:r>
              <a:rPr sz="1800" spc="-75" dirty="0">
                <a:latin typeface="Times New Roman"/>
                <a:cs typeface="Times New Roman"/>
              </a:rPr>
              <a:t>de regresión </a:t>
            </a:r>
            <a:r>
              <a:rPr sz="1800" spc="-25" dirty="0">
                <a:latin typeface="Times New Roman"/>
                <a:cs typeface="Times New Roman"/>
              </a:rPr>
              <a:t>b1=1.08 </a:t>
            </a:r>
            <a:r>
              <a:rPr sz="1800" spc="-65" dirty="0">
                <a:latin typeface="Times New Roman"/>
                <a:cs typeface="Times New Roman"/>
              </a:rPr>
              <a:t>(pendiente)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 </a:t>
            </a:r>
            <a:r>
              <a:rPr sz="1800" spc="-85" dirty="0">
                <a:latin typeface="Times New Roman"/>
                <a:cs typeface="Times New Roman"/>
              </a:rPr>
              <a:t>coeficiente de  </a:t>
            </a:r>
            <a:r>
              <a:rPr sz="1800" spc="-70" dirty="0">
                <a:latin typeface="Times New Roman"/>
                <a:cs typeface="Times New Roman"/>
              </a:rPr>
              <a:t>determinación </a:t>
            </a:r>
            <a:r>
              <a:rPr sz="1800" spc="-15" dirty="0">
                <a:latin typeface="Times New Roman"/>
                <a:cs typeface="Times New Roman"/>
              </a:rPr>
              <a:t>r=0.9683 (r</a:t>
            </a:r>
            <a:r>
              <a:rPr sz="1800" spc="-22" baseline="25462" dirty="0">
                <a:latin typeface="Times New Roman"/>
                <a:cs typeface="Times New Roman"/>
              </a:rPr>
              <a:t>2</a:t>
            </a:r>
            <a:r>
              <a:rPr sz="1800" spc="-15" dirty="0">
                <a:latin typeface="Times New Roman"/>
                <a:cs typeface="Times New Roman"/>
              </a:rPr>
              <a:t>=0.9378), </a:t>
            </a:r>
            <a:r>
              <a:rPr sz="1800" spc="-95" dirty="0">
                <a:latin typeface="Times New Roman"/>
                <a:cs typeface="Times New Roman"/>
              </a:rPr>
              <a:t>indican </a:t>
            </a:r>
            <a:r>
              <a:rPr sz="1800" spc="-55" dirty="0">
                <a:latin typeface="Times New Roman"/>
                <a:cs typeface="Times New Roman"/>
              </a:rPr>
              <a:t>que,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medida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80" dirty="0">
                <a:latin typeface="Times New Roman"/>
                <a:cs typeface="Times New Roman"/>
              </a:rPr>
              <a:t>un 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0" dirty="0">
                <a:latin typeface="Times New Roman"/>
                <a:cs typeface="Times New Roman"/>
              </a:rPr>
              <a:t>publicitarios,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70" dirty="0">
                <a:latin typeface="Times New Roman"/>
                <a:cs typeface="Times New Roman"/>
              </a:rPr>
              <a:t>produce  </a:t>
            </a:r>
            <a:r>
              <a:rPr sz="1800" spc="-80" dirty="0">
                <a:latin typeface="Times New Roman"/>
                <a:cs typeface="Times New Roman"/>
              </a:rPr>
              <a:t>un 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5880" indent="-274955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75" dirty="0">
                <a:latin typeface="Times New Roman"/>
                <a:cs typeface="Times New Roman"/>
              </a:rPr>
              <a:t>embargo, </a:t>
            </a:r>
            <a:r>
              <a:rPr sz="1800" spc="-85" dirty="0">
                <a:latin typeface="Times New Roman"/>
                <a:cs typeface="Times New Roman"/>
              </a:rPr>
              <a:t>estos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20" dirty="0">
                <a:latin typeface="Times New Roman"/>
                <a:cs typeface="Times New Roman"/>
              </a:rPr>
              <a:t>basan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204" dirty="0">
                <a:latin typeface="Times New Roman"/>
                <a:cs typeface="Times New Roman"/>
              </a:rPr>
              <a:t>de  </a:t>
            </a:r>
            <a:r>
              <a:rPr sz="1800" spc="-90" dirty="0">
                <a:latin typeface="Times New Roman"/>
                <a:cs typeface="Times New Roman"/>
              </a:rPr>
              <a:t>sólo </a:t>
            </a:r>
            <a:r>
              <a:rPr sz="1800" spc="-15" dirty="0">
                <a:latin typeface="Times New Roman"/>
                <a:cs typeface="Times New Roman"/>
              </a:rPr>
              <a:t>n=15 </a:t>
            </a:r>
            <a:r>
              <a:rPr sz="1800" spc="-85" dirty="0">
                <a:latin typeface="Times New Roman"/>
                <a:cs typeface="Times New Roman"/>
              </a:rPr>
              <a:t>observaciones.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hacer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  </a:t>
            </a:r>
            <a:r>
              <a:rPr sz="1800" spc="-60" dirty="0">
                <a:latin typeface="Times New Roman"/>
                <a:cs typeface="Times New Roman"/>
              </a:rPr>
              <a:t>pregunta: </a:t>
            </a:r>
            <a:r>
              <a:rPr sz="1800" spc="-130" dirty="0">
                <a:latin typeface="Times New Roman"/>
                <a:cs typeface="Times New Roman"/>
              </a:rPr>
              <a:t>¿los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60" dirty="0">
                <a:latin typeface="Times New Roman"/>
                <a:cs typeface="Times New Roman"/>
              </a:rPr>
              <a:t>anteriores </a:t>
            </a:r>
            <a:r>
              <a:rPr sz="1800" spc="-80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80" dirty="0">
                <a:latin typeface="Times New Roman"/>
                <a:cs typeface="Times New Roman"/>
              </a:rPr>
              <a:t>inferidos </a:t>
            </a:r>
            <a:r>
              <a:rPr sz="1800" spc="-145" dirty="0">
                <a:latin typeface="Times New Roman"/>
                <a:cs typeface="Times New Roman"/>
              </a:rPr>
              <a:t>a  </a:t>
            </a:r>
            <a:r>
              <a:rPr sz="1800" spc="-100" dirty="0">
                <a:latin typeface="Times New Roman"/>
                <a:cs typeface="Times New Roman"/>
              </a:rPr>
              <a:t>nivel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14" dirty="0">
                <a:latin typeface="Times New Roman"/>
                <a:cs typeface="Times New Roman"/>
              </a:rPr>
              <a:t>poblacional?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6515" indent="-274955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90" dirty="0">
                <a:latin typeface="Times New Roman"/>
                <a:cs typeface="Times New Roman"/>
              </a:rPr>
              <a:t>Existe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posibilidad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al </a:t>
            </a:r>
            <a:r>
              <a:rPr sz="1800" spc="-85" dirty="0">
                <a:latin typeface="Times New Roman"/>
                <a:cs typeface="Times New Roman"/>
              </a:rPr>
              <a:t>haber </a:t>
            </a:r>
            <a:r>
              <a:rPr sz="1800" spc="-15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60" dirty="0">
                <a:latin typeface="Times New Roman"/>
                <a:cs typeface="Times New Roman"/>
              </a:rPr>
              <a:t>muestreo, </a:t>
            </a:r>
            <a:r>
              <a:rPr sz="1800" spc="-175" dirty="0">
                <a:latin typeface="Times New Roman"/>
                <a:cs typeface="Times New Roman"/>
              </a:rPr>
              <a:t>los  </a:t>
            </a:r>
            <a:r>
              <a:rPr sz="1800" spc="-70" dirty="0">
                <a:latin typeface="Times New Roman"/>
                <a:cs typeface="Times New Roman"/>
              </a:rPr>
              <a:t>parámetros </a:t>
            </a:r>
            <a:r>
              <a:rPr sz="1800" spc="-100" dirty="0">
                <a:latin typeface="Times New Roman"/>
                <a:cs typeface="Times New Roman"/>
              </a:rPr>
              <a:t>poblacionales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70" dirty="0">
                <a:latin typeface="Times New Roman"/>
                <a:cs typeface="Times New Roman"/>
              </a:rPr>
              <a:t>distintos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5" dirty="0">
                <a:latin typeface="Times New Roman"/>
                <a:cs typeface="Times New Roman"/>
              </a:rPr>
              <a:t>cero,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50" dirty="0">
                <a:latin typeface="Times New Roman"/>
                <a:cs typeface="Times New Roman"/>
              </a:rPr>
              <a:t>por  </a:t>
            </a:r>
            <a:r>
              <a:rPr sz="1800" spc="-55" dirty="0">
                <a:latin typeface="Times New Roman"/>
                <a:cs typeface="Times New Roman"/>
              </a:rPr>
              <a:t>ende,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85" dirty="0">
                <a:latin typeface="Times New Roman"/>
                <a:cs typeface="Times New Roman"/>
              </a:rPr>
              <a:t>antes </a:t>
            </a:r>
            <a:r>
              <a:rPr sz="1800" spc="-75" dirty="0">
                <a:latin typeface="Times New Roman"/>
                <a:cs typeface="Times New Roman"/>
              </a:rPr>
              <a:t>obtenidos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0" dirty="0">
                <a:latin typeface="Times New Roman"/>
                <a:cs typeface="Times New Roman"/>
              </a:rPr>
              <a:t>son </a:t>
            </a:r>
            <a:r>
              <a:rPr sz="1800" spc="-65" dirty="0">
                <a:latin typeface="Times New Roman"/>
                <a:cs typeface="Times New Roman"/>
              </a:rPr>
              <a:t>predictores </a:t>
            </a:r>
            <a:r>
              <a:rPr sz="1800" spc="-75" dirty="0">
                <a:latin typeface="Times New Roman"/>
                <a:cs typeface="Times New Roman"/>
              </a:rPr>
              <a:t>del  </a:t>
            </a:r>
            <a:r>
              <a:rPr sz="1800" spc="-70" dirty="0">
                <a:latin typeface="Times New Roman"/>
                <a:cs typeface="Times New Roman"/>
              </a:rPr>
              <a:t>crecimiento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70" dirty="0">
                <a:latin typeface="Times New Roman"/>
                <a:cs typeface="Times New Roman"/>
              </a:rPr>
              <a:t>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marR="55244" indent="-274955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8455" algn="l"/>
              </a:tabLst>
            </a:pP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verificar 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10" dirty="0">
                <a:latin typeface="Times New Roman"/>
                <a:cs typeface="Times New Roman"/>
              </a:rPr>
              <a:t>coeficientes  </a:t>
            </a:r>
            <a:r>
              <a:rPr sz="1800" spc="-75" dirty="0">
                <a:latin typeface="Times New Roman"/>
                <a:cs typeface="Times New Roman"/>
              </a:rPr>
              <a:t>pueden </a:t>
            </a:r>
            <a:r>
              <a:rPr sz="1800" spc="-65" dirty="0">
                <a:latin typeface="Times New Roman"/>
                <a:cs typeface="Times New Roman"/>
              </a:rPr>
              <a:t>ser </a:t>
            </a:r>
            <a:r>
              <a:rPr sz="1800" spc="-80" dirty="0">
                <a:latin typeface="Times New Roman"/>
                <a:cs typeface="Times New Roman"/>
              </a:rPr>
              <a:t>inferidos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población.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7372" y="223266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228207" y="1271650"/>
            <a:ext cx="2727325" cy="2445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7983" y="4221060"/>
            <a:ext cx="2556630" cy="232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6390" y="1197864"/>
            <a:ext cx="489966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marR="17780" indent="-274320" algn="just">
              <a:lnSpc>
                <a:spcPct val="100000"/>
              </a:lnSpc>
              <a:spcBef>
                <a:spcPts val="100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75" dirty="0">
                <a:latin typeface="Times New Roman"/>
                <a:cs typeface="Times New Roman"/>
              </a:rPr>
              <a:t>lo </a:t>
            </a:r>
            <a:r>
              <a:rPr sz="1800" spc="-55" dirty="0">
                <a:latin typeface="Times New Roman"/>
                <a:cs typeface="Times New Roman"/>
              </a:rPr>
              <a:t>anterior, </a:t>
            </a:r>
            <a:r>
              <a:rPr sz="1800" spc="-95" dirty="0">
                <a:latin typeface="Times New Roman"/>
                <a:cs typeface="Times New Roman"/>
              </a:rPr>
              <a:t>debemos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hacer </a:t>
            </a:r>
            <a:r>
              <a:rPr sz="1800" spc="-65" dirty="0">
                <a:latin typeface="Times New Roman"/>
                <a:cs typeface="Times New Roman"/>
              </a:rPr>
              <a:t>prueba </a:t>
            </a:r>
            <a:r>
              <a:rPr sz="1800" spc="-204" dirty="0">
                <a:latin typeface="Times New Roman"/>
                <a:cs typeface="Times New Roman"/>
              </a:rPr>
              <a:t>de 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coeficientes. </a:t>
            </a:r>
            <a:r>
              <a:rPr sz="1800" spc="-114" dirty="0">
                <a:latin typeface="Times New Roman"/>
                <a:cs typeface="Times New Roman"/>
              </a:rPr>
              <a:t>Estas </a:t>
            </a:r>
            <a:r>
              <a:rPr sz="1800" spc="-80" dirty="0">
                <a:latin typeface="Times New Roman"/>
                <a:cs typeface="Times New Roman"/>
              </a:rPr>
              <a:t>pruebas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80" dirty="0">
                <a:latin typeface="Times New Roman"/>
                <a:cs typeface="Times New Roman"/>
              </a:rPr>
              <a:t>plantean </a:t>
            </a:r>
            <a:r>
              <a:rPr sz="1800" spc="-95" dirty="0">
                <a:latin typeface="Times New Roman"/>
                <a:cs typeface="Times New Roman"/>
              </a:rPr>
              <a:t>como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sigue: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800" spc="-55" dirty="0">
                <a:latin typeface="Times New Roman"/>
                <a:cs typeface="Times New Roman"/>
              </a:rPr>
              <a:t>1.Prueba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0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coeficiente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i="1" spc="-165" dirty="0">
                <a:latin typeface="Times New Roman"/>
                <a:cs typeface="Times New Roman"/>
              </a:rPr>
              <a:t>B</a:t>
            </a:r>
            <a:r>
              <a:rPr sz="1800" i="1" spc="-247" baseline="-20833" dirty="0">
                <a:latin typeface="Times New Roman"/>
                <a:cs typeface="Times New Roman"/>
              </a:rPr>
              <a:t>1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4099814"/>
            <a:ext cx="280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2.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coeficiente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ρ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5852667"/>
            <a:ext cx="4871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864235" algn="l"/>
                <a:tab pos="1681480" algn="l"/>
                <a:tab pos="1957705" algn="l"/>
                <a:tab pos="2667635" algn="l"/>
                <a:tab pos="3056255" algn="l"/>
                <a:tab pos="4083685" algn="l"/>
                <a:tab pos="4561205" algn="l"/>
              </a:tabLst>
            </a:pPr>
            <a:r>
              <a:rPr sz="1800" spc="-440" dirty="0">
                <a:latin typeface="Times New Roman"/>
                <a:cs typeface="Times New Roman"/>
              </a:rPr>
              <a:t>V</a:t>
            </a:r>
            <a:r>
              <a:rPr sz="1800" spc="-30" dirty="0">
                <a:latin typeface="Times New Roman"/>
                <a:cs typeface="Times New Roman"/>
              </a:rPr>
              <a:t>e</a:t>
            </a:r>
            <a:r>
              <a:rPr sz="1800" spc="-45" dirty="0">
                <a:latin typeface="Times New Roman"/>
                <a:cs typeface="Times New Roman"/>
              </a:rPr>
              <a:t>r</a:t>
            </a:r>
            <a:r>
              <a:rPr sz="1800" spc="-100" dirty="0">
                <a:latin typeface="Times New Roman"/>
                <a:cs typeface="Times New Roman"/>
              </a:rPr>
              <a:t>emos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35" dirty="0">
                <a:latin typeface="Times New Roman"/>
                <a:cs typeface="Times New Roman"/>
              </a:rPr>
              <a:t>p</a:t>
            </a:r>
            <a:r>
              <a:rPr sz="1800" spc="5" dirty="0">
                <a:latin typeface="Times New Roman"/>
                <a:cs typeface="Times New Roman"/>
              </a:rPr>
              <a:t>r</a:t>
            </a:r>
            <a:r>
              <a:rPr sz="1800" spc="-70" dirty="0">
                <a:latin typeface="Times New Roman"/>
                <a:cs typeface="Times New Roman"/>
              </a:rPr>
              <a:t>ime</a:t>
            </a:r>
            <a:r>
              <a:rPr sz="1800" spc="-5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35" dirty="0">
                <a:latin typeface="Times New Roman"/>
                <a:cs typeface="Times New Roman"/>
              </a:rPr>
              <a:t>p</a:t>
            </a:r>
            <a:r>
              <a:rPr sz="1800" spc="15" dirty="0">
                <a:latin typeface="Times New Roman"/>
                <a:cs typeface="Times New Roman"/>
              </a:rPr>
              <a:t>r</a:t>
            </a:r>
            <a:r>
              <a:rPr sz="1800" spc="-95" dirty="0">
                <a:latin typeface="Times New Roman"/>
                <a:cs typeface="Times New Roman"/>
              </a:rPr>
              <a:t>ueba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c</a:t>
            </a:r>
            <a:r>
              <a:rPr sz="1800" spc="-114" dirty="0">
                <a:latin typeface="Times New Roman"/>
                <a:cs typeface="Times New Roman"/>
              </a:rPr>
              <a:t>o</a:t>
            </a:r>
            <a:r>
              <a:rPr sz="1800" spc="-95" dirty="0">
                <a:latin typeface="Times New Roman"/>
                <a:cs typeface="Times New Roman"/>
              </a:rPr>
              <a:t>efi</a:t>
            </a:r>
            <a:r>
              <a:rPr sz="1800" spc="-13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i</a:t>
            </a:r>
            <a:r>
              <a:rPr sz="1800" spc="-110" dirty="0">
                <a:latin typeface="Times New Roman"/>
                <a:cs typeface="Times New Roman"/>
              </a:rPr>
              <a:t>e</a:t>
            </a:r>
            <a:r>
              <a:rPr sz="1800" spc="-40" dirty="0">
                <a:latin typeface="Times New Roman"/>
                <a:cs typeface="Times New Roman"/>
              </a:rPr>
              <a:t>nte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20" dirty="0">
                <a:latin typeface="Times New Roman"/>
                <a:cs typeface="Times New Roman"/>
              </a:rPr>
              <a:t>Rh</a:t>
            </a:r>
            <a:r>
              <a:rPr sz="1800" spc="-100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(</a:t>
            </a:r>
            <a:r>
              <a:rPr sz="1800" i="1" spc="-10" dirty="0">
                <a:latin typeface="Times New Roman"/>
                <a:cs typeface="Times New Roman"/>
              </a:rPr>
              <a:t>ρ</a:t>
            </a:r>
            <a:r>
              <a:rPr sz="1800" i="1" spc="-65" dirty="0">
                <a:latin typeface="Times New Roman"/>
                <a:cs typeface="Times New Roman"/>
              </a:rPr>
              <a:t>), 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seguido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65" dirty="0">
                <a:latin typeface="Times New Roman"/>
                <a:cs typeface="Times New Roman"/>
              </a:rPr>
              <a:t>parámetro </a:t>
            </a:r>
            <a:r>
              <a:rPr sz="1800" i="1" spc="-185" dirty="0">
                <a:latin typeface="Times New Roman"/>
                <a:cs typeface="Times New Roman"/>
              </a:rPr>
              <a:t>Beta</a:t>
            </a:r>
            <a:r>
              <a:rPr sz="1800" i="1" spc="-114" dirty="0">
                <a:latin typeface="Times New Roman"/>
                <a:cs typeface="Times New Roman"/>
              </a:rPr>
              <a:t> </a:t>
            </a:r>
            <a:r>
              <a:rPr sz="1800" i="1" spc="-35" dirty="0">
                <a:latin typeface="Times New Roman"/>
                <a:cs typeface="Times New Roman"/>
              </a:rPr>
              <a:t>(β).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1305" y="3018762"/>
            <a:ext cx="1672081" cy="32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868" y="3683605"/>
            <a:ext cx="1769463" cy="34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4688344"/>
            <a:ext cx="1643126" cy="359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5618" y="5268906"/>
            <a:ext cx="1714500" cy="375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87372" y="360425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10" name="object 10"/>
          <p:cNvSpPr/>
          <p:nvPr/>
        </p:nvSpPr>
        <p:spPr>
          <a:xfrm>
            <a:off x="5742437" y="1437639"/>
            <a:ext cx="3054979" cy="2335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4640" y="4180890"/>
            <a:ext cx="2232279" cy="2209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187" y="1362202"/>
            <a:ext cx="792035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6600" spc="-450" dirty="0">
                <a:latin typeface="Times New Roman"/>
                <a:cs typeface="Times New Roman"/>
              </a:rPr>
              <a:t>¿Cuál </a:t>
            </a:r>
            <a:r>
              <a:rPr sz="6600" spc="-380" dirty="0">
                <a:latin typeface="Times New Roman"/>
                <a:cs typeface="Times New Roman"/>
              </a:rPr>
              <a:t>es </a:t>
            </a:r>
            <a:r>
              <a:rPr sz="6600" spc="-390" dirty="0">
                <a:latin typeface="Times New Roman"/>
                <a:cs typeface="Times New Roman"/>
              </a:rPr>
              <a:t>la </a:t>
            </a:r>
            <a:r>
              <a:rPr sz="6600" spc="-310" dirty="0">
                <a:latin typeface="Times New Roman"/>
                <a:cs typeface="Times New Roman"/>
              </a:rPr>
              <a:t>diferencia  </a:t>
            </a:r>
            <a:r>
              <a:rPr sz="6600" spc="-140" dirty="0">
                <a:latin typeface="Times New Roman"/>
                <a:cs typeface="Times New Roman"/>
              </a:rPr>
              <a:t>entre </a:t>
            </a:r>
            <a:r>
              <a:rPr sz="6600" spc="-365" dirty="0">
                <a:latin typeface="Times New Roman"/>
                <a:cs typeface="Times New Roman"/>
              </a:rPr>
              <a:t>una </a:t>
            </a:r>
            <a:r>
              <a:rPr sz="6600" spc="-385" dirty="0">
                <a:latin typeface="Times New Roman"/>
                <a:cs typeface="Times New Roman"/>
              </a:rPr>
              <a:t>asociación </a:t>
            </a:r>
            <a:r>
              <a:rPr sz="6600" spc="-550" dirty="0">
                <a:latin typeface="Times New Roman"/>
                <a:cs typeface="Times New Roman"/>
              </a:rPr>
              <a:t>y </a:t>
            </a:r>
            <a:r>
              <a:rPr sz="6600" spc="-365" dirty="0">
                <a:latin typeface="Times New Roman"/>
                <a:cs typeface="Times New Roman"/>
              </a:rPr>
              <a:t>una  </a:t>
            </a:r>
            <a:r>
              <a:rPr sz="6600" spc="-305" dirty="0">
                <a:latin typeface="Times New Roman"/>
                <a:cs typeface="Times New Roman"/>
              </a:rPr>
              <a:t>correlación?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1414" y="160782"/>
            <a:ext cx="58185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696363"/>
                </a:solidFill>
                <a:latin typeface="Trebuchet MS"/>
                <a:cs typeface="Trebuchet MS"/>
              </a:rPr>
              <a:t>Relaciones</a:t>
            </a:r>
            <a:r>
              <a:rPr sz="3200" spc="-75" dirty="0">
                <a:solidFill>
                  <a:srgbClr val="696363"/>
                </a:solidFill>
                <a:latin typeface="Trebuchet MS"/>
                <a:cs typeface="Trebuchet MS"/>
              </a:rPr>
              <a:t>: </a:t>
            </a:r>
            <a:r>
              <a:rPr sz="3200" spc="-100" dirty="0">
                <a:solidFill>
                  <a:srgbClr val="696363"/>
                </a:solidFill>
                <a:latin typeface="Trebuchet MS"/>
                <a:cs typeface="Trebuchet MS"/>
              </a:rPr>
              <a:t>simétrica </a:t>
            </a:r>
            <a:r>
              <a:rPr sz="3200" spc="25" dirty="0">
                <a:solidFill>
                  <a:srgbClr val="696363"/>
                </a:solidFill>
                <a:latin typeface="Trebuchet MS"/>
                <a:cs typeface="Trebuchet MS"/>
              </a:rPr>
              <a:t>vs</a:t>
            </a:r>
            <a:r>
              <a:rPr sz="32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200" spc="-90" dirty="0">
                <a:solidFill>
                  <a:srgbClr val="696363"/>
                </a:solidFill>
                <a:latin typeface="Trebuchet MS"/>
                <a:cs typeface="Trebuchet MS"/>
              </a:rPr>
              <a:t>asimétrica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546" y="4005008"/>
            <a:ext cx="1728794" cy="2276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4279" y="3789006"/>
            <a:ext cx="1815465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336" y="1249426"/>
            <a:ext cx="8059420" cy="208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la </a:t>
            </a:r>
            <a:r>
              <a:rPr sz="1800" spc="-75" dirty="0">
                <a:latin typeface="Times New Roman"/>
                <a:cs typeface="Times New Roman"/>
              </a:rPr>
              <a:t>construcción 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hipótesis,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60" dirty="0">
                <a:latin typeface="Times New Roman"/>
                <a:cs typeface="Times New Roman"/>
              </a:rPr>
              <a:t>requiere proceder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dos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etapas: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D24717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90" dirty="0">
                <a:latin typeface="Times New Roman"/>
                <a:cs typeface="Times New Roman"/>
              </a:rPr>
              <a:t>Calcular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110" dirty="0">
                <a:latin typeface="Times New Roman"/>
                <a:cs typeface="Times New Roman"/>
              </a:rPr>
              <a:t>asociado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hipótesis.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Times New Roman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1939"/>
              </a:lnSpc>
              <a:buClr>
                <a:srgbClr val="D24717"/>
              </a:buClr>
              <a:buSzPct val="83333"/>
              <a:buAutoNum type="arabicPeriod"/>
              <a:tabLst>
                <a:tab pos="355600" algn="l"/>
              </a:tabLst>
            </a:pPr>
            <a:r>
              <a:rPr sz="1800" spc="-75" dirty="0">
                <a:latin typeface="Times New Roman"/>
                <a:cs typeface="Times New Roman"/>
              </a:rPr>
              <a:t>Comparar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100" dirty="0">
                <a:latin typeface="Times New Roman"/>
                <a:cs typeface="Times New Roman"/>
              </a:rPr>
              <a:t>calculado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60" dirty="0">
                <a:latin typeface="Times New Roman"/>
                <a:cs typeface="Times New Roman"/>
              </a:rPr>
              <a:t>procedente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95" dirty="0">
                <a:latin typeface="Times New Roman"/>
                <a:cs typeface="Times New Roman"/>
              </a:rPr>
              <a:t>función  </a:t>
            </a:r>
            <a:r>
              <a:rPr sz="1800" spc="-75" dirty="0">
                <a:latin typeface="Times New Roman"/>
                <a:cs typeface="Times New Roman"/>
              </a:rPr>
              <a:t>de distribución </a:t>
            </a:r>
            <a:r>
              <a:rPr sz="1800" spc="-60" dirty="0">
                <a:latin typeface="Times New Roman"/>
                <a:cs typeface="Times New Roman"/>
              </a:rPr>
              <a:t>teórica </a:t>
            </a:r>
            <a:r>
              <a:rPr sz="1800" spc="-110" dirty="0">
                <a:latin typeface="Times New Roman"/>
                <a:cs typeface="Times New Roman"/>
              </a:rPr>
              <a:t>(acá la </a:t>
            </a:r>
            <a:r>
              <a:rPr sz="1800" spc="-90" dirty="0">
                <a:latin typeface="Times New Roman"/>
                <a:cs typeface="Times New Roman"/>
              </a:rPr>
              <a:t>Z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normal </a:t>
            </a:r>
            <a:r>
              <a:rPr sz="1800" spc="-60" dirty="0">
                <a:latin typeface="Times New Roman"/>
                <a:cs typeface="Times New Roman"/>
              </a:rPr>
              <a:t>estándar). </a:t>
            </a:r>
            <a:r>
              <a:rPr sz="1800" spc="-235" dirty="0">
                <a:latin typeface="Times New Roman"/>
                <a:cs typeface="Times New Roman"/>
              </a:rPr>
              <a:t>A </a:t>
            </a:r>
            <a:r>
              <a:rPr sz="1800" spc="-30" dirty="0">
                <a:latin typeface="Times New Roman"/>
                <a:cs typeface="Times New Roman"/>
              </a:rPr>
              <a:t>partir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comparación, 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80" dirty="0">
                <a:latin typeface="Times New Roman"/>
                <a:cs typeface="Times New Roman"/>
              </a:rPr>
              <a:t>o no </a:t>
            </a:r>
            <a:r>
              <a:rPr sz="1800" spc="-105" dirty="0">
                <a:latin typeface="Times New Roman"/>
                <a:cs typeface="Times New Roman"/>
              </a:rPr>
              <a:t>se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rechaza.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2974" y="4181525"/>
            <a:ext cx="7072630" cy="2249805"/>
            <a:chOff x="1142974" y="4181525"/>
            <a:chExt cx="7072630" cy="2249805"/>
          </a:xfrm>
        </p:grpSpPr>
        <p:sp>
          <p:nvSpPr>
            <p:cNvPr id="4" name="object 4"/>
            <p:cNvSpPr/>
            <p:nvPr/>
          </p:nvSpPr>
          <p:spPr>
            <a:xfrm>
              <a:off x="1142974" y="4181525"/>
              <a:ext cx="7072376" cy="2249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1748" y="6099568"/>
              <a:ext cx="3001010" cy="285750"/>
            </a:xfrm>
            <a:custGeom>
              <a:avLst/>
              <a:gdLst/>
              <a:ahLst/>
              <a:cxnLst/>
              <a:rect l="l" t="t" r="r" b="b"/>
              <a:pathLst>
                <a:path w="3001010" h="285750">
                  <a:moveTo>
                    <a:pt x="0" y="0"/>
                  </a:moveTo>
                  <a:lnTo>
                    <a:pt x="0" y="285749"/>
                  </a:lnTo>
                </a:path>
                <a:path w="3001010" h="285750">
                  <a:moveTo>
                    <a:pt x="3000502" y="0"/>
                  </a:moveTo>
                  <a:lnTo>
                    <a:pt x="3000502" y="285749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0124" y="6171006"/>
              <a:ext cx="6144260" cy="142875"/>
            </a:xfrm>
            <a:custGeom>
              <a:avLst/>
              <a:gdLst/>
              <a:ahLst/>
              <a:cxnLst/>
              <a:rect l="l" t="t" r="r" b="b"/>
              <a:pathLst>
                <a:path w="6144259" h="142875">
                  <a:moveTo>
                    <a:pt x="0" y="142874"/>
                  </a:moveTo>
                  <a:lnTo>
                    <a:pt x="1571625" y="142874"/>
                  </a:lnTo>
                </a:path>
                <a:path w="6144259" h="142875">
                  <a:moveTo>
                    <a:pt x="4572127" y="142874"/>
                  </a:moveTo>
                  <a:lnTo>
                    <a:pt x="6143752" y="142874"/>
                  </a:lnTo>
                </a:path>
                <a:path w="6144259" h="142875">
                  <a:moveTo>
                    <a:pt x="71500" y="142874"/>
                  </a:moveTo>
                  <a:lnTo>
                    <a:pt x="1571625" y="71437"/>
                  </a:lnTo>
                </a:path>
                <a:path w="6144259" h="142875">
                  <a:moveTo>
                    <a:pt x="214375" y="142874"/>
                  </a:moveTo>
                  <a:lnTo>
                    <a:pt x="1571625" y="0"/>
                  </a:lnTo>
                </a:path>
                <a:path w="6144259" h="142875">
                  <a:moveTo>
                    <a:pt x="4572127" y="71437"/>
                  </a:moveTo>
                  <a:lnTo>
                    <a:pt x="5143627" y="142874"/>
                  </a:lnTo>
                </a:path>
                <a:path w="6144259" h="142875">
                  <a:moveTo>
                    <a:pt x="4572127" y="0"/>
                  </a:moveTo>
                  <a:lnTo>
                    <a:pt x="5357876" y="142874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22117" y="6458458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-1,96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5621" y="6446265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1,96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0" y="5366765"/>
            <a:ext cx="5005705" cy="1090295"/>
            <a:chOff x="2286000" y="5366765"/>
            <a:chExt cx="5005705" cy="1090295"/>
          </a:xfrm>
        </p:grpSpPr>
        <p:sp>
          <p:nvSpPr>
            <p:cNvPr id="10" name="object 10"/>
            <p:cNvSpPr/>
            <p:nvPr/>
          </p:nvSpPr>
          <p:spPr>
            <a:xfrm>
              <a:off x="2286000" y="5670918"/>
              <a:ext cx="4572000" cy="575310"/>
            </a:xfrm>
            <a:custGeom>
              <a:avLst/>
              <a:gdLst/>
              <a:ahLst/>
              <a:cxnLst/>
              <a:rect l="l" t="t" r="r" b="b"/>
              <a:pathLst>
                <a:path w="4572000" h="575310">
                  <a:moveTo>
                    <a:pt x="645795" y="496328"/>
                  </a:moveTo>
                  <a:lnTo>
                    <a:pt x="24168" y="12852"/>
                  </a:lnTo>
                  <a:lnTo>
                    <a:pt x="96901" y="22567"/>
                  </a:lnTo>
                  <a:lnTo>
                    <a:pt x="99187" y="20739"/>
                  </a:lnTo>
                  <a:lnTo>
                    <a:pt x="99949" y="15532"/>
                  </a:lnTo>
                  <a:lnTo>
                    <a:pt x="98044" y="13131"/>
                  </a:lnTo>
                  <a:lnTo>
                    <a:pt x="15265" y="2044"/>
                  </a:lnTo>
                  <a:lnTo>
                    <a:pt x="0" y="0"/>
                  </a:lnTo>
                  <a:lnTo>
                    <a:pt x="35814" y="89446"/>
                  </a:lnTo>
                  <a:lnTo>
                    <a:pt x="36830" y="91897"/>
                  </a:lnTo>
                  <a:lnTo>
                    <a:pt x="39624" y="93078"/>
                  </a:lnTo>
                  <a:lnTo>
                    <a:pt x="44450" y="91122"/>
                  </a:lnTo>
                  <a:lnTo>
                    <a:pt x="45720" y="88341"/>
                  </a:lnTo>
                  <a:lnTo>
                    <a:pt x="44704" y="85902"/>
                  </a:lnTo>
                  <a:lnTo>
                    <a:pt x="18376" y="20408"/>
                  </a:lnTo>
                  <a:lnTo>
                    <a:pt x="639953" y="503847"/>
                  </a:lnTo>
                  <a:lnTo>
                    <a:pt x="645795" y="496328"/>
                  </a:lnTo>
                  <a:close/>
                </a:path>
                <a:path w="4572000" h="575310">
                  <a:moveTo>
                    <a:pt x="4572000" y="0"/>
                  </a:moveTo>
                  <a:lnTo>
                    <a:pt x="4476242" y="25196"/>
                  </a:lnTo>
                  <a:lnTo>
                    <a:pt x="4474718" y="27800"/>
                  </a:lnTo>
                  <a:lnTo>
                    <a:pt x="4475480" y="30353"/>
                  </a:lnTo>
                  <a:lnTo>
                    <a:pt x="4476115" y="32893"/>
                  </a:lnTo>
                  <a:lnTo>
                    <a:pt x="4478655" y="34417"/>
                  </a:lnTo>
                  <a:lnTo>
                    <a:pt x="4549508" y="15773"/>
                  </a:lnTo>
                  <a:lnTo>
                    <a:pt x="3997198" y="568159"/>
                  </a:lnTo>
                  <a:lnTo>
                    <a:pt x="4003929" y="574890"/>
                  </a:lnTo>
                  <a:lnTo>
                    <a:pt x="4556226" y="22517"/>
                  </a:lnTo>
                  <a:lnTo>
                    <a:pt x="4538345" y="90792"/>
                  </a:lnTo>
                  <a:lnTo>
                    <a:pt x="4537583" y="93332"/>
                  </a:lnTo>
                  <a:lnTo>
                    <a:pt x="4539107" y="95935"/>
                  </a:lnTo>
                  <a:lnTo>
                    <a:pt x="4544187" y="97269"/>
                  </a:lnTo>
                  <a:lnTo>
                    <a:pt x="4546854" y="95758"/>
                  </a:lnTo>
                  <a:lnTo>
                    <a:pt x="4547489" y="93205"/>
                  </a:lnTo>
                  <a:lnTo>
                    <a:pt x="4571123" y="3314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6625" y="6242443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0"/>
                  </a:moveTo>
                  <a:lnTo>
                    <a:pt x="0" y="214312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810" y="5366765"/>
              <a:ext cx="1516380" cy="873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0395" y="5422391"/>
              <a:ext cx="1333500" cy="8321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7625" y="5385193"/>
              <a:ext cx="1428750" cy="785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59101" y="5172455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1735" y="5172455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15480" y="6517640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13.9</a:t>
            </a:r>
            <a:r>
              <a:rPr sz="1800" spc="-65" dirty="0">
                <a:latin typeface="Times New Roman"/>
                <a:cs typeface="Times New Roman"/>
              </a:rPr>
              <a:t>9</a:t>
            </a:r>
            <a:r>
              <a:rPr sz="1800" spc="-8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7625" y="5385193"/>
            <a:ext cx="1428750" cy="786130"/>
          </a:xfrm>
          <a:prstGeom prst="rect">
            <a:avLst/>
          </a:prstGeom>
          <a:ln w="9525">
            <a:solidFill>
              <a:srgbClr val="AE3408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97510" marR="241300" indent="-148590">
              <a:lnSpc>
                <a:spcPct val="100000"/>
              </a:lnSpc>
              <a:spcBef>
                <a:spcPts val="685"/>
              </a:spcBef>
            </a:pPr>
            <a:r>
              <a:rPr sz="1800" spc="-95" dirty="0">
                <a:latin typeface="Times New Roman"/>
                <a:cs typeface="Times New Roman"/>
              </a:rPr>
              <a:t>Zona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no  </a:t>
            </a:r>
            <a:r>
              <a:rPr sz="1800" spc="-90" dirty="0">
                <a:latin typeface="Times New Roman"/>
                <a:cs typeface="Times New Roman"/>
              </a:rPr>
              <a:t>rechazo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46225" y="360425"/>
            <a:ext cx="705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484" dirty="0"/>
              <a:t> </a:t>
            </a:r>
            <a:r>
              <a:rPr sz="2800" spc="-114" dirty="0"/>
              <a:t>recordatorio</a:t>
            </a:r>
            <a:endParaRPr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125982"/>
            <a:ext cx="5604510" cy="41713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7020" marR="5080" indent="-274320" algn="just">
              <a:lnSpc>
                <a:spcPct val="100699"/>
              </a:lnSpc>
              <a:spcBef>
                <a:spcPts val="8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primera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5" dirty="0">
                <a:latin typeface="Times New Roman"/>
                <a:cs typeface="Times New Roman"/>
              </a:rPr>
              <a:t>llevar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5" dirty="0">
                <a:latin typeface="Times New Roman"/>
                <a:cs typeface="Times New Roman"/>
              </a:rPr>
              <a:t>cabo es </a:t>
            </a:r>
            <a:r>
              <a:rPr sz="1800" spc="-195" dirty="0">
                <a:latin typeface="Times New Roman"/>
                <a:cs typeface="Times New Roman"/>
              </a:rPr>
              <a:t>el 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80" dirty="0">
                <a:latin typeface="Times New Roman"/>
                <a:cs typeface="Times New Roman"/>
              </a:rPr>
              <a:t>o no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0" dirty="0">
                <a:latin typeface="Times New Roman"/>
                <a:cs typeface="Times New Roman"/>
              </a:rPr>
              <a:t>lineal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 </a:t>
            </a:r>
            <a:r>
              <a:rPr sz="1800" spc="-105" dirty="0">
                <a:latin typeface="Times New Roman"/>
                <a:cs typeface="Times New Roman"/>
              </a:rPr>
              <a:t>variables  </a:t>
            </a:r>
            <a:r>
              <a:rPr sz="1800" spc="-90" dirty="0">
                <a:latin typeface="Times New Roman"/>
                <a:cs typeface="Times New Roman"/>
              </a:rPr>
              <a:t>puestas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0" dirty="0">
                <a:latin typeface="Times New Roman"/>
                <a:cs typeface="Times New Roman"/>
              </a:rPr>
              <a:t>causa.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45" dirty="0">
                <a:latin typeface="Times New Roman"/>
                <a:cs typeface="Times New Roman"/>
              </a:rPr>
              <a:t>esto,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mejor </a:t>
            </a:r>
            <a:r>
              <a:rPr sz="1800" spc="-65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5" dirty="0">
                <a:latin typeface="Times New Roman"/>
                <a:cs typeface="Times New Roman"/>
              </a:rPr>
              <a:t>que 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i="1" dirty="0">
                <a:latin typeface="Times New Roman"/>
                <a:cs typeface="Times New Roman"/>
              </a:rPr>
              <a:t>ρ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65" dirty="0">
                <a:latin typeface="Times New Roman"/>
                <a:cs typeface="Times New Roman"/>
              </a:rPr>
              <a:t>diferente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0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85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90" dirty="0">
                <a:latin typeface="Times New Roman"/>
                <a:cs typeface="Times New Roman"/>
              </a:rPr>
              <a:t>Como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0" dirty="0">
                <a:latin typeface="Times New Roman"/>
                <a:cs typeface="Times New Roman"/>
              </a:rPr>
              <a:t>respecto </a:t>
            </a:r>
            <a:r>
              <a:rPr sz="1800" spc="-145" dirty="0">
                <a:latin typeface="Times New Roman"/>
                <a:cs typeface="Times New Roman"/>
              </a:rPr>
              <a:t>a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correlación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380" dirty="0">
                <a:latin typeface="Times New Roman"/>
                <a:cs typeface="Times New Roman"/>
              </a:rPr>
              <a:t>y  </a:t>
            </a:r>
            <a:r>
              <a:rPr sz="1800" spc="-95" dirty="0">
                <a:latin typeface="Times New Roman"/>
                <a:cs typeface="Times New Roman"/>
              </a:rPr>
              <a:t>publicidad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30" dirty="0">
                <a:latin typeface="Times New Roman"/>
                <a:cs typeface="Times New Roman"/>
              </a:rPr>
              <a:t>basa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70" dirty="0">
                <a:latin typeface="Times New Roman"/>
                <a:cs typeface="Times New Roman"/>
              </a:rPr>
              <a:t>muestrales, </a:t>
            </a:r>
            <a:r>
              <a:rPr sz="1800" spc="-80" dirty="0">
                <a:latin typeface="Times New Roman"/>
                <a:cs typeface="Times New Roman"/>
              </a:rPr>
              <a:t>el </a:t>
            </a:r>
            <a:r>
              <a:rPr sz="1800" spc="-15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muestreo  </a:t>
            </a:r>
            <a:r>
              <a:rPr sz="1800" spc="-75" dirty="0">
                <a:latin typeface="Times New Roman"/>
                <a:cs typeface="Times New Roman"/>
              </a:rPr>
              <a:t>podría </a:t>
            </a:r>
            <a:r>
              <a:rPr sz="1800" spc="-90" dirty="0">
                <a:latin typeface="Times New Roman"/>
                <a:cs typeface="Times New Roman"/>
              </a:rPr>
              <a:t>llevarnos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95" dirty="0">
                <a:latin typeface="Times New Roman"/>
                <a:cs typeface="Times New Roman"/>
              </a:rPr>
              <a:t>conclusiones </a:t>
            </a:r>
            <a:r>
              <a:rPr sz="1800" spc="-80" dirty="0">
                <a:latin typeface="Times New Roman"/>
                <a:cs typeface="Times New Roman"/>
              </a:rPr>
              <a:t>no apropiados. </a:t>
            </a:r>
            <a:r>
              <a:rPr sz="1800" spc="-16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14" dirty="0">
                <a:latin typeface="Times New Roman"/>
                <a:cs typeface="Times New Roman"/>
              </a:rPr>
              <a:t>si 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general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 </a:t>
            </a:r>
            <a:r>
              <a:rPr sz="1800" spc="-105" dirty="0">
                <a:latin typeface="Times New Roman"/>
                <a:cs typeface="Times New Roman"/>
              </a:rPr>
              <a:t>variables es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fidedigna.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Puede </a:t>
            </a:r>
            <a:r>
              <a:rPr sz="1800" spc="-70" dirty="0">
                <a:latin typeface="Times New Roman"/>
                <a:cs typeface="Times New Roman"/>
              </a:rPr>
              <a:t>ser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correlación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100" dirty="0">
                <a:latin typeface="Times New Roman"/>
                <a:cs typeface="Times New Roman"/>
              </a:rPr>
              <a:t>nivel poblacional </a:t>
            </a:r>
            <a:r>
              <a:rPr sz="1800" spc="-120" dirty="0">
                <a:latin typeface="Times New Roman"/>
                <a:cs typeface="Times New Roman"/>
              </a:rPr>
              <a:t>sea </a:t>
            </a:r>
            <a:r>
              <a:rPr sz="1800" spc="-70" dirty="0">
                <a:latin typeface="Times New Roman"/>
                <a:cs typeface="Times New Roman"/>
              </a:rPr>
              <a:t>cero </a:t>
            </a:r>
            <a:r>
              <a:rPr sz="1800" spc="-150" dirty="0">
                <a:latin typeface="Times New Roman"/>
                <a:cs typeface="Times New Roman"/>
              </a:rPr>
              <a:t>y que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75" dirty="0">
                <a:latin typeface="Times New Roman"/>
                <a:cs typeface="Times New Roman"/>
              </a:rPr>
              <a:t>muestra </a:t>
            </a:r>
            <a:r>
              <a:rPr sz="1800" spc="-110" dirty="0">
                <a:latin typeface="Times New Roman"/>
                <a:cs typeface="Times New Roman"/>
              </a:rPr>
              <a:t>engañosa </a:t>
            </a:r>
            <a:r>
              <a:rPr sz="1800" spc="-105" dirty="0">
                <a:latin typeface="Times New Roman"/>
                <a:cs typeface="Times New Roman"/>
              </a:rPr>
              <a:t>hizo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asumiera </a:t>
            </a:r>
            <a:r>
              <a:rPr sz="1800" spc="-95" dirty="0">
                <a:latin typeface="Times New Roman"/>
                <a:cs typeface="Times New Roman"/>
              </a:rPr>
              <a:t>equivocadamente 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65" dirty="0">
                <a:latin typeface="Times New Roman"/>
                <a:cs typeface="Times New Roman"/>
              </a:rPr>
              <a:t>relación. </a:t>
            </a:r>
            <a:r>
              <a:rPr sz="1800" spc="-85" dirty="0">
                <a:latin typeface="Times New Roman"/>
                <a:cs typeface="Times New Roman"/>
              </a:rPr>
              <a:t>Por consiguiente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65" dirty="0">
                <a:latin typeface="Times New Roman"/>
                <a:cs typeface="Times New Roman"/>
              </a:rPr>
              <a:t>probar </a:t>
            </a:r>
            <a:r>
              <a:rPr sz="1800" spc="-105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  </a:t>
            </a:r>
            <a:r>
              <a:rPr sz="1800" spc="-75" dirty="0">
                <a:latin typeface="Times New Roman"/>
                <a:cs typeface="Times New Roman"/>
              </a:rPr>
              <a:t>hipótesis: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25954" y="5542725"/>
            <a:ext cx="1786000" cy="390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5954" y="6185662"/>
            <a:ext cx="1786000" cy="390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279" y="295148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54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68727" y="1268730"/>
            <a:ext cx="2623812" cy="2375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4396727"/>
            <a:ext cx="2680843" cy="20687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270000"/>
            <a:ext cx="701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calcula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presencia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lineal: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090" y="3723640"/>
            <a:ext cx="652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donde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25" dirty="0">
                <a:latin typeface="Times New Roman"/>
                <a:cs typeface="Times New Roman"/>
              </a:rPr>
              <a:t>S</a:t>
            </a:r>
            <a:r>
              <a:rPr sz="1800" spc="-187" baseline="-20833" dirty="0">
                <a:latin typeface="Times New Roman"/>
                <a:cs typeface="Times New Roman"/>
              </a:rPr>
              <a:t>r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20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estándar del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3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7941" y="1863851"/>
            <a:ext cx="8242934" cy="1435735"/>
            <a:chOff x="297941" y="1863851"/>
            <a:chExt cx="8242934" cy="1435735"/>
          </a:xfrm>
        </p:grpSpPr>
        <p:sp>
          <p:nvSpPr>
            <p:cNvPr id="5" name="object 5"/>
            <p:cNvSpPr/>
            <p:nvPr/>
          </p:nvSpPr>
          <p:spPr>
            <a:xfrm>
              <a:off x="389381" y="1863851"/>
              <a:ext cx="8151114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941" y="2267711"/>
              <a:ext cx="5301996" cy="7178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599" y="1877313"/>
              <a:ext cx="8072501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599" y="1877313"/>
              <a:ext cx="8072755" cy="1357630"/>
            </a:xfrm>
            <a:custGeom>
              <a:avLst/>
              <a:gdLst/>
              <a:ahLst/>
              <a:cxnLst/>
              <a:rect l="l" t="t" r="r" b="b"/>
              <a:pathLst>
                <a:path w="8072755" h="1357630">
                  <a:moveTo>
                    <a:pt x="0" y="1357376"/>
                  </a:moveTo>
                  <a:lnTo>
                    <a:pt x="8072501" y="1357376"/>
                  </a:lnTo>
                  <a:lnTo>
                    <a:pt x="8072501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0191" y="2317241"/>
            <a:ext cx="480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imes New Roman"/>
                <a:cs typeface="Times New Roman"/>
              </a:rPr>
              <a:t>Prueba </a:t>
            </a:r>
            <a:r>
              <a:rPr sz="2400" spc="-114" dirty="0">
                <a:latin typeface="Times New Roman"/>
                <a:cs typeface="Times New Roman"/>
              </a:rPr>
              <a:t>Z </a:t>
            </a:r>
            <a:r>
              <a:rPr sz="2400" spc="-120" dirty="0">
                <a:latin typeface="Times New Roman"/>
                <a:cs typeface="Times New Roman"/>
              </a:rPr>
              <a:t>para </a:t>
            </a:r>
            <a:r>
              <a:rPr sz="2400" spc="-95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regre.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poblacional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6502" y="4571238"/>
            <a:ext cx="8334375" cy="1586865"/>
            <a:chOff x="206502" y="4571238"/>
            <a:chExt cx="8334375" cy="1586865"/>
          </a:xfrm>
        </p:grpSpPr>
        <p:sp>
          <p:nvSpPr>
            <p:cNvPr id="11" name="object 11"/>
            <p:cNvSpPr/>
            <p:nvPr/>
          </p:nvSpPr>
          <p:spPr>
            <a:xfrm>
              <a:off x="389381" y="4582668"/>
              <a:ext cx="8151114" cy="14310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502" y="4571238"/>
              <a:ext cx="4003548" cy="1586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599" y="4591900"/>
              <a:ext cx="8072501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8599" y="4591900"/>
            <a:ext cx="8072755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1440" marR="4698365">
              <a:lnSpc>
                <a:spcPct val="100000"/>
              </a:lnSpc>
              <a:spcBef>
                <a:spcPts val="515"/>
              </a:spcBef>
            </a:pPr>
            <a:r>
              <a:rPr sz="3600" spc="-75" dirty="0">
                <a:latin typeface="Times New Roman"/>
                <a:cs typeface="Times New Roman"/>
              </a:rPr>
              <a:t>Error </a:t>
            </a:r>
            <a:r>
              <a:rPr sz="3600" spc="-150" dirty="0">
                <a:latin typeface="Times New Roman"/>
                <a:cs typeface="Times New Roman"/>
              </a:rPr>
              <a:t>estándar del  </a:t>
            </a:r>
            <a:r>
              <a:rPr sz="3600" spc="-125" dirty="0">
                <a:latin typeface="Times New Roman"/>
                <a:cs typeface="Times New Roman"/>
              </a:rPr>
              <a:t>coef. </a:t>
            </a:r>
            <a:r>
              <a:rPr sz="3600" spc="-150" dirty="0">
                <a:latin typeface="Times New Roman"/>
                <a:cs typeface="Times New Roman"/>
              </a:rPr>
              <a:t>de</a:t>
            </a:r>
            <a:r>
              <a:rPr sz="3600" spc="-235" dirty="0">
                <a:latin typeface="Times New Roman"/>
                <a:cs typeface="Times New Roman"/>
              </a:rPr>
              <a:t> </a:t>
            </a:r>
            <a:r>
              <a:rPr sz="3600" spc="-140" dirty="0">
                <a:latin typeface="Times New Roman"/>
                <a:cs typeface="Times New Roman"/>
              </a:rPr>
              <a:t>correlación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27546" y="4624235"/>
            <a:ext cx="1928876" cy="1253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59279" y="367284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7158" y="2281173"/>
            <a:ext cx="513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0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1611" y="2050288"/>
            <a:ext cx="69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395" dirty="0">
                <a:latin typeface="Alfios"/>
                <a:cs typeface="Alfios"/>
              </a:rPr>
              <a:t>𝑟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200" dirty="0">
                <a:latin typeface="Alfios"/>
                <a:cs typeface="Alfios"/>
              </a:rPr>
              <a:t> </a:t>
            </a:r>
            <a:r>
              <a:rPr sz="2400" spc="-185" dirty="0">
                <a:latin typeface="Alfios"/>
                <a:cs typeface="Alfios"/>
              </a:rPr>
              <a:t>𝜌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02780" y="2485390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420" dirty="0">
                <a:latin typeface="Alfios"/>
                <a:cs typeface="Alfios"/>
              </a:rPr>
              <a:t>𝑆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50607" y="2630169"/>
            <a:ext cx="13081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305" dirty="0">
                <a:latin typeface="Alfios"/>
                <a:cs typeface="Alfios"/>
              </a:rPr>
              <a:t>𝑟</a:t>
            </a:r>
            <a:endParaRPr sz="1750">
              <a:latin typeface="Alfios"/>
              <a:cs typeface="Alfio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01104" y="2501645"/>
            <a:ext cx="688975" cy="20320"/>
          </a:xfrm>
          <a:custGeom>
            <a:avLst/>
            <a:gdLst/>
            <a:ahLst/>
            <a:cxnLst/>
            <a:rect l="l" t="t" r="r" b="b"/>
            <a:pathLst>
              <a:path w="688975" h="20319">
                <a:moveTo>
                  <a:pt x="688848" y="0"/>
                </a:moveTo>
                <a:lnTo>
                  <a:pt x="0" y="0"/>
                </a:lnTo>
                <a:lnTo>
                  <a:pt x="0" y="19812"/>
                </a:lnTo>
                <a:lnTo>
                  <a:pt x="688848" y="19812"/>
                </a:lnTo>
                <a:lnTo>
                  <a:pt x="688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2199AB3-6E45-4892-B592-597FB4F5BA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4490" y="251713"/>
                <a:ext cx="8246110" cy="615553"/>
              </a:xfrm>
            </p:spPr>
            <p:txBody>
              <a:bodyPr/>
              <a:lstStyle/>
              <a:p>
                <a:pPr algn="ctr"/>
                <a:r>
                  <a:rPr lang="es-CR" dirty="0"/>
                  <a:t>¿Qué es 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s-C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R" dirty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2199AB3-6E45-4892-B592-597FB4F5B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4490" y="251713"/>
                <a:ext cx="8246110" cy="615553"/>
              </a:xfrm>
              <a:blipFill>
                <a:blip r:embed="rId2"/>
                <a:stretch>
                  <a:fillRect t="-24752" b="-49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6E1B98-FC1D-443A-B3AC-B235F099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270000"/>
            <a:ext cx="8458200" cy="553998"/>
          </a:xfrm>
        </p:spPr>
        <p:txBody>
          <a:bodyPr/>
          <a:lstStyle/>
          <a:p>
            <a:r>
              <a:rPr lang="es-CR" dirty="0"/>
              <a:t>Es el coeficiente de correlación, y mide que tanta variabilidad explica el modelo de regresión. En las salidas del SPSS están al inicio.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3AFE29-55EE-49D5-9178-0523182B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95600"/>
            <a:ext cx="665907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0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485900"/>
            <a:ext cx="3254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990" y="3945890"/>
            <a:ext cx="7988300" cy="267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3498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dirty="0">
                <a:latin typeface="Times New Roman"/>
                <a:cs typeface="Times New Roman"/>
              </a:rPr>
              <a:t>α = 0.05 y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-44" baseline="-20833" dirty="0">
                <a:latin typeface="Times New Roman"/>
                <a:cs typeface="Times New Roman"/>
              </a:rPr>
              <a:t>0.05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1.96: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800" b="1" spc="-180" dirty="0">
                <a:latin typeface="Times New Roman"/>
                <a:cs typeface="Times New Roman"/>
              </a:rPr>
              <a:t>La </a:t>
            </a:r>
            <a:r>
              <a:rPr sz="1800" b="1" spc="-15" dirty="0">
                <a:latin typeface="Times New Roman"/>
                <a:cs typeface="Times New Roman"/>
              </a:rPr>
              <a:t>regla </a:t>
            </a:r>
            <a:r>
              <a:rPr sz="1800" b="1" spc="35" dirty="0">
                <a:latin typeface="Times New Roman"/>
                <a:cs typeface="Times New Roman"/>
              </a:rPr>
              <a:t>de </a:t>
            </a:r>
            <a:r>
              <a:rPr sz="1800" b="1" spc="25" dirty="0">
                <a:latin typeface="Times New Roman"/>
                <a:cs typeface="Times New Roman"/>
              </a:rPr>
              <a:t>decisión </a:t>
            </a:r>
            <a:r>
              <a:rPr sz="1800" b="1" spc="5" dirty="0">
                <a:latin typeface="Times New Roman"/>
                <a:cs typeface="Times New Roman"/>
              </a:rPr>
              <a:t>es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-105" dirty="0">
                <a:latin typeface="Arial"/>
                <a:cs typeface="Arial"/>
              </a:rPr>
              <a:t>“No </a:t>
            </a:r>
            <a:r>
              <a:rPr sz="1800" spc="-200" dirty="0">
                <a:latin typeface="Arial"/>
                <a:cs typeface="Arial"/>
              </a:rPr>
              <a:t>rechazar </a:t>
            </a:r>
            <a:r>
              <a:rPr sz="1800" spc="-165" dirty="0">
                <a:latin typeface="Arial"/>
                <a:cs typeface="Arial"/>
              </a:rPr>
              <a:t>si </a:t>
            </a:r>
            <a:r>
              <a:rPr sz="1800" spc="25" dirty="0">
                <a:latin typeface="Arial"/>
                <a:cs typeface="Arial"/>
              </a:rPr>
              <a:t>t </a:t>
            </a:r>
            <a:r>
              <a:rPr sz="1800" spc="-235" dirty="0">
                <a:latin typeface="Arial"/>
                <a:cs typeface="Arial"/>
              </a:rPr>
              <a:t>está </a:t>
            </a:r>
            <a:r>
              <a:rPr sz="1800" spc="-140" dirty="0">
                <a:latin typeface="Arial"/>
                <a:cs typeface="Arial"/>
              </a:rPr>
              <a:t>entre </a:t>
            </a:r>
            <a:r>
              <a:rPr sz="1800" spc="210" dirty="0">
                <a:latin typeface="Times New Roman"/>
                <a:cs typeface="Times New Roman"/>
              </a:rPr>
              <a:t>± </a:t>
            </a:r>
            <a:r>
              <a:rPr sz="1800" spc="-100" dirty="0">
                <a:latin typeface="Arial"/>
                <a:cs typeface="Arial"/>
              </a:rPr>
              <a:t>1,96. </a:t>
            </a:r>
            <a:r>
              <a:rPr sz="1800" spc="-185" dirty="0">
                <a:latin typeface="Arial"/>
                <a:cs typeface="Arial"/>
              </a:rPr>
              <a:t>De </a:t>
            </a:r>
            <a:r>
              <a:rPr sz="1800" spc="-85" dirty="0">
                <a:latin typeface="Arial"/>
                <a:cs typeface="Arial"/>
              </a:rPr>
              <a:t>otro</a:t>
            </a:r>
            <a:r>
              <a:rPr sz="1800" spc="-355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modo </a:t>
            </a:r>
            <a:r>
              <a:rPr sz="1800" spc="-160" dirty="0">
                <a:latin typeface="Arial"/>
                <a:cs typeface="Arial"/>
              </a:rPr>
              <a:t>rechazar”.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3505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49885" algn="l"/>
                <a:tab pos="350520" algn="l"/>
              </a:tabLst>
            </a:pPr>
            <a:r>
              <a:rPr sz="1800" spc="-85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-20" dirty="0">
                <a:latin typeface="Times New Roman"/>
                <a:cs typeface="Times New Roman"/>
              </a:rPr>
              <a:t>13.995&gt;1.96,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</a:t>
            </a:r>
            <a:r>
              <a:rPr sz="1800" spc="-65" dirty="0">
                <a:latin typeface="Times New Roman"/>
                <a:cs typeface="Times New Roman"/>
              </a:rPr>
              <a:t> nula.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 dirty="0">
              <a:latin typeface="Times New Roman"/>
              <a:cs typeface="Times New Roman"/>
            </a:endParaRPr>
          </a:p>
          <a:p>
            <a:pPr marL="349885" marR="1778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49885" algn="l"/>
                <a:tab pos="350520" algn="l"/>
              </a:tabLst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100" dirty="0">
                <a:latin typeface="Times New Roman"/>
                <a:cs typeface="Times New Roman"/>
              </a:rPr>
              <a:t>indica </a:t>
            </a:r>
            <a:r>
              <a:rPr sz="1800" spc="-55" dirty="0">
                <a:latin typeface="Times New Roman"/>
                <a:cs typeface="Times New Roman"/>
              </a:rPr>
              <a:t>que,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comprueba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presencia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en 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45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Airlines.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0633" y="2202179"/>
            <a:ext cx="8215630" cy="1435735"/>
            <a:chOff x="500633" y="2202179"/>
            <a:chExt cx="8215630" cy="1435735"/>
          </a:xfrm>
        </p:grpSpPr>
        <p:sp>
          <p:nvSpPr>
            <p:cNvPr id="5" name="object 5"/>
            <p:cNvSpPr/>
            <p:nvPr/>
          </p:nvSpPr>
          <p:spPr>
            <a:xfrm>
              <a:off x="500633" y="2202179"/>
              <a:ext cx="8215122" cy="1435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546" y="2215641"/>
              <a:ext cx="8136890" cy="1357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546" y="2215641"/>
              <a:ext cx="8136890" cy="1357630"/>
            </a:xfrm>
            <a:custGeom>
              <a:avLst/>
              <a:gdLst/>
              <a:ahLst/>
              <a:cxnLst/>
              <a:rect l="l" t="t" r="r" b="b"/>
              <a:pathLst>
                <a:path w="8136890" h="1357629">
                  <a:moveTo>
                    <a:pt x="0" y="1357376"/>
                  </a:moveTo>
                  <a:lnTo>
                    <a:pt x="8136890" y="1357376"/>
                  </a:lnTo>
                  <a:lnTo>
                    <a:pt x="8136890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938" y="2287104"/>
              <a:ext cx="3429000" cy="993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59279" y="360425"/>
            <a:ext cx="54260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spc="-100" dirty="0">
                <a:latin typeface="Arial"/>
                <a:cs typeface="Arial"/>
              </a:rPr>
              <a:t>ρ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8684" y="2996184"/>
            <a:ext cx="514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5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3900" y="2695955"/>
            <a:ext cx="2273300" cy="89598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645"/>
              </a:spcBef>
            </a:pPr>
            <a:r>
              <a:rPr sz="2400" spc="150" dirty="0">
                <a:latin typeface="Alfios"/>
                <a:cs typeface="Alfios"/>
              </a:rPr>
              <a:t>0.9683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385" dirty="0">
                <a:latin typeface="Alfios"/>
                <a:cs typeface="Alfios"/>
              </a:rPr>
              <a:t> </a:t>
            </a:r>
            <a:r>
              <a:rPr sz="2400" spc="210" dirty="0">
                <a:latin typeface="Alfios"/>
                <a:cs typeface="Alfios"/>
              </a:rPr>
              <a:t>0</a:t>
            </a:r>
            <a:endParaRPr sz="2400" dirty="0">
              <a:latin typeface="Alfios"/>
              <a:cs typeface="Alfios"/>
            </a:endParaRPr>
          </a:p>
          <a:p>
            <a:pPr marR="5080" algn="ctr">
              <a:lnSpc>
                <a:spcPct val="100000"/>
              </a:lnSpc>
              <a:spcBef>
                <a:spcPts val="545"/>
              </a:spcBef>
            </a:pPr>
            <a:r>
              <a:rPr sz="2400" spc="140" dirty="0">
                <a:latin typeface="Alfios"/>
                <a:cs typeface="Alfios"/>
              </a:rPr>
              <a:t>0.069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3519" y="3216655"/>
            <a:ext cx="1434465" cy="20320"/>
          </a:xfrm>
          <a:custGeom>
            <a:avLst/>
            <a:gdLst/>
            <a:ahLst/>
            <a:cxnLst/>
            <a:rect l="l" t="t" r="r" b="b"/>
            <a:pathLst>
              <a:path w="1434465" h="20319">
                <a:moveTo>
                  <a:pt x="1434083" y="0"/>
                </a:moveTo>
                <a:lnTo>
                  <a:pt x="0" y="0"/>
                </a:lnTo>
                <a:lnTo>
                  <a:pt x="0" y="19812"/>
                </a:lnTo>
                <a:lnTo>
                  <a:pt x="1434083" y="19812"/>
                </a:lnTo>
                <a:lnTo>
                  <a:pt x="14340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4251" y="2845815"/>
            <a:ext cx="184693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490" dirty="0">
                <a:latin typeface="Alfios"/>
                <a:cs typeface="Alfios"/>
              </a:rPr>
              <a:t>=</a:t>
            </a:r>
            <a:r>
              <a:rPr sz="2400" spc="-10" dirty="0">
                <a:latin typeface="Alfios"/>
                <a:cs typeface="Alfios"/>
              </a:rPr>
              <a:t> </a:t>
            </a:r>
            <a:r>
              <a:rPr sz="2400" spc="150" dirty="0">
                <a:latin typeface="Alfios"/>
                <a:cs typeface="Alfios"/>
              </a:rPr>
              <a:t>13.995</a:t>
            </a:r>
            <a:endParaRPr sz="2400" dirty="0">
              <a:latin typeface="Alfios"/>
              <a:cs typeface="Alfio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15" y="1125982"/>
            <a:ext cx="529082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80" dirty="0">
                <a:latin typeface="Times New Roman"/>
                <a:cs typeface="Times New Roman"/>
              </a:rPr>
              <a:t>Interesa también </a:t>
            </a:r>
            <a:r>
              <a:rPr sz="1800" spc="-85" dirty="0">
                <a:latin typeface="Times New Roman"/>
                <a:cs typeface="Times New Roman"/>
              </a:rPr>
              <a:t>saber </a:t>
            </a:r>
            <a:r>
              <a:rPr sz="1800" spc="-114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encontrada </a:t>
            </a:r>
            <a:r>
              <a:rPr sz="1800" spc="-110" dirty="0">
                <a:latin typeface="Times New Roman"/>
                <a:cs typeface="Times New Roman"/>
              </a:rPr>
              <a:t>es </a:t>
            </a:r>
            <a:r>
              <a:rPr sz="1800" spc="-95" dirty="0">
                <a:latin typeface="Times New Roman"/>
                <a:cs typeface="Times New Roman"/>
              </a:rPr>
              <a:t>positiva </a:t>
            </a:r>
            <a:r>
              <a:rPr sz="1800" spc="-285" dirty="0">
                <a:latin typeface="Times New Roman"/>
                <a:cs typeface="Times New Roman"/>
              </a:rPr>
              <a:t>o  </a:t>
            </a:r>
            <a:r>
              <a:rPr sz="1800" spc="-90" dirty="0">
                <a:latin typeface="Times New Roman"/>
                <a:cs typeface="Times New Roman"/>
              </a:rPr>
              <a:t>negativa,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4" dirty="0">
                <a:latin typeface="Times New Roman"/>
                <a:cs typeface="Times New Roman"/>
              </a:rPr>
              <a:t>además </a:t>
            </a:r>
            <a:r>
              <a:rPr sz="1800" spc="-55" dirty="0">
                <a:latin typeface="Times New Roman"/>
                <a:cs typeface="Times New Roman"/>
              </a:rPr>
              <a:t>determinar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magnitud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relación.  </a:t>
            </a:r>
            <a:r>
              <a:rPr sz="1800" spc="-105" dirty="0">
                <a:latin typeface="Times New Roman"/>
                <a:cs typeface="Times New Roman"/>
              </a:rPr>
              <a:t>Para </a:t>
            </a:r>
            <a:r>
              <a:rPr sz="1800" spc="-65" dirty="0">
                <a:latin typeface="Times New Roman"/>
                <a:cs typeface="Times New Roman"/>
              </a:rPr>
              <a:t>esto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plantea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coeficiente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 </a:t>
            </a:r>
            <a:r>
              <a:rPr sz="1800" spc="-65" dirty="0">
                <a:latin typeface="Times New Roman"/>
                <a:cs typeface="Times New Roman"/>
              </a:rPr>
              <a:t>pendiente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poder </a:t>
            </a:r>
            <a:r>
              <a:rPr sz="1800" spc="-75" dirty="0">
                <a:latin typeface="Times New Roman"/>
                <a:cs typeface="Times New Roman"/>
              </a:rPr>
              <a:t>comprobar lo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anterior.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plantea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siguiente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forma: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115" y="4402835"/>
            <a:ext cx="5280660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00" dirty="0">
                <a:latin typeface="Times New Roman"/>
                <a:cs typeface="Times New Roman"/>
              </a:rPr>
              <a:t>Dado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95" dirty="0">
                <a:latin typeface="Times New Roman"/>
                <a:cs typeface="Times New Roman"/>
              </a:rPr>
              <a:t>conocemos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90" dirty="0">
                <a:latin typeface="Times New Roman"/>
                <a:cs typeface="Times New Roman"/>
              </a:rPr>
              <a:t>valor </a:t>
            </a:r>
            <a:r>
              <a:rPr sz="1800" spc="-85" dirty="0">
                <a:latin typeface="Times New Roman"/>
                <a:cs typeface="Times New Roman"/>
              </a:rPr>
              <a:t>poblacional, </a:t>
            </a:r>
            <a:r>
              <a:rPr sz="1800" spc="-130" dirty="0">
                <a:latin typeface="Times New Roman"/>
                <a:cs typeface="Times New Roman"/>
              </a:rPr>
              <a:t>debemos  </a:t>
            </a:r>
            <a:r>
              <a:rPr sz="1800" spc="-75" dirty="0">
                <a:latin typeface="Times New Roman"/>
                <a:cs typeface="Times New Roman"/>
              </a:rPr>
              <a:t>estimar </a:t>
            </a:r>
            <a:r>
              <a:rPr sz="1800" i="1" spc="-40" dirty="0">
                <a:latin typeface="Times New Roman"/>
                <a:cs typeface="Times New Roman"/>
              </a:rPr>
              <a:t>β</a:t>
            </a:r>
            <a:r>
              <a:rPr sz="1800" spc="-40" dirty="0">
                <a:latin typeface="Times New Roman"/>
                <a:cs typeface="Times New Roman"/>
              </a:rPr>
              <a:t>1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5" dirty="0">
                <a:latin typeface="Times New Roman"/>
                <a:cs typeface="Times New Roman"/>
              </a:rPr>
              <a:t>datos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55" dirty="0">
                <a:latin typeface="Times New Roman"/>
                <a:cs typeface="Times New Roman"/>
              </a:rPr>
              <a:t>muestra.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5" dirty="0">
                <a:latin typeface="Times New Roman"/>
                <a:cs typeface="Times New Roman"/>
              </a:rPr>
              <a:t>estimador  </a:t>
            </a:r>
            <a:r>
              <a:rPr sz="1800" spc="-90" dirty="0">
                <a:latin typeface="Times New Roman"/>
                <a:cs typeface="Times New Roman"/>
              </a:rPr>
              <a:t>vendría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65" dirty="0">
                <a:latin typeface="Times New Roman"/>
                <a:cs typeface="Times New Roman"/>
              </a:rPr>
              <a:t>ser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b1.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75" dirty="0">
                <a:latin typeface="Times New Roman"/>
                <a:cs typeface="Times New Roman"/>
              </a:rPr>
              <a:t>Entonces, </a:t>
            </a:r>
            <a:r>
              <a:rPr sz="1800" spc="-95" dirty="0">
                <a:latin typeface="Times New Roman"/>
                <a:cs typeface="Times New Roman"/>
              </a:rPr>
              <a:t>ahora </a:t>
            </a:r>
            <a:r>
              <a:rPr sz="1800" spc="-75" dirty="0">
                <a:latin typeface="Times New Roman"/>
                <a:cs typeface="Times New Roman"/>
              </a:rPr>
              <a:t>tendríamos </a:t>
            </a:r>
            <a:r>
              <a:rPr sz="1800" spc="-85" dirty="0">
                <a:latin typeface="Times New Roman"/>
                <a:cs typeface="Times New Roman"/>
              </a:rPr>
              <a:t>que hacer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hipótesis 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60" dirty="0">
                <a:latin typeface="Times New Roman"/>
                <a:cs typeface="Times New Roman"/>
              </a:rPr>
              <a:t>demostrar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específica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16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estimador.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6138" y="286766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</a:t>
            </a:r>
            <a:r>
              <a:rPr sz="2800" spc="-55" dirty="0"/>
              <a:t>hipótesis </a:t>
            </a:r>
            <a:r>
              <a:rPr sz="2800" spc="-330" dirty="0"/>
              <a:t>:</a:t>
            </a:r>
            <a:r>
              <a:rPr sz="2800" spc="-54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9676" y="3234789"/>
            <a:ext cx="1672081" cy="32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8301" y="3828258"/>
            <a:ext cx="1769463" cy="347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0691" y="1270888"/>
            <a:ext cx="3149600" cy="2459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3479" y="4437138"/>
            <a:ext cx="3197101" cy="207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863" y="1270000"/>
            <a:ext cx="605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6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calcula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90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80" dirty="0">
                <a:latin typeface="Times New Roman"/>
                <a:cs typeface="Times New Roman"/>
              </a:rPr>
              <a:t>sobre </a:t>
            </a:r>
            <a:r>
              <a:rPr sz="1800" spc="-110" dirty="0">
                <a:latin typeface="Times New Roman"/>
                <a:cs typeface="Times New Roman"/>
              </a:rPr>
              <a:t>la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pendiente: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463" y="4074414"/>
            <a:ext cx="645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donde </a:t>
            </a:r>
            <a:r>
              <a:rPr sz="1800" spc="-75" dirty="0">
                <a:latin typeface="Times New Roman"/>
                <a:cs typeface="Times New Roman"/>
              </a:rPr>
              <a:t>tenemos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25" dirty="0">
                <a:latin typeface="Times New Roman"/>
                <a:cs typeface="Times New Roman"/>
              </a:rPr>
              <a:t>S</a:t>
            </a:r>
            <a:r>
              <a:rPr sz="1800" spc="-187" baseline="-20833" dirty="0">
                <a:latin typeface="Times New Roman"/>
                <a:cs typeface="Times New Roman"/>
              </a:rPr>
              <a:t>b1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20" dirty="0">
                <a:latin typeface="Times New Roman"/>
                <a:cs typeface="Times New Roman"/>
              </a:rPr>
              <a:t>error </a:t>
            </a:r>
            <a:r>
              <a:rPr sz="1800" spc="-75" dirty="0">
                <a:latin typeface="Times New Roman"/>
                <a:cs typeface="Times New Roman"/>
              </a:rPr>
              <a:t>estándar del </a:t>
            </a:r>
            <a:r>
              <a:rPr sz="1800" spc="-80" dirty="0">
                <a:latin typeface="Times New Roman"/>
                <a:cs typeface="Times New Roman"/>
              </a:rPr>
              <a:t>coeficiente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regresión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9673" y="2003298"/>
            <a:ext cx="8132445" cy="1431290"/>
            <a:chOff x="439673" y="2003298"/>
            <a:chExt cx="8132445" cy="1431290"/>
          </a:xfrm>
        </p:grpSpPr>
        <p:sp>
          <p:nvSpPr>
            <p:cNvPr id="5" name="object 5"/>
            <p:cNvSpPr/>
            <p:nvPr/>
          </p:nvSpPr>
          <p:spPr>
            <a:xfrm>
              <a:off x="530351" y="2003298"/>
              <a:ext cx="8041386" cy="14310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9673" y="2402586"/>
              <a:ext cx="5241798" cy="7178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760" y="2012442"/>
              <a:ext cx="7962646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760" y="2012442"/>
              <a:ext cx="7962900" cy="1357630"/>
            </a:xfrm>
            <a:custGeom>
              <a:avLst/>
              <a:gdLst/>
              <a:ahLst/>
              <a:cxnLst/>
              <a:rect l="l" t="t" r="r" b="b"/>
              <a:pathLst>
                <a:path w="7962900" h="1357629">
                  <a:moveTo>
                    <a:pt x="0" y="1357376"/>
                  </a:moveTo>
                  <a:lnTo>
                    <a:pt x="7962646" y="1357376"/>
                  </a:lnTo>
                  <a:lnTo>
                    <a:pt x="7962646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1162" y="2452370"/>
            <a:ext cx="4742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Times New Roman"/>
                <a:cs typeface="Times New Roman"/>
              </a:rPr>
              <a:t>Prueba </a:t>
            </a:r>
            <a:r>
              <a:rPr sz="2400" i="1" spc="-60" dirty="0">
                <a:latin typeface="Times New Roman"/>
                <a:cs typeface="Times New Roman"/>
              </a:rPr>
              <a:t>z </a:t>
            </a:r>
            <a:r>
              <a:rPr sz="2400" spc="-114" dirty="0">
                <a:latin typeface="Times New Roman"/>
                <a:cs typeface="Times New Roman"/>
              </a:rPr>
              <a:t>para </a:t>
            </a:r>
            <a:r>
              <a:rPr sz="2400" spc="-100" dirty="0">
                <a:latin typeface="Times New Roman"/>
                <a:cs typeface="Times New Roman"/>
              </a:rPr>
              <a:t>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 </a:t>
            </a:r>
            <a:r>
              <a:rPr sz="2400" spc="-50" dirty="0">
                <a:latin typeface="Times New Roman"/>
                <a:cs typeface="Times New Roman"/>
              </a:rPr>
              <a:t>regre.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poblacional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9673" y="4629911"/>
            <a:ext cx="8132445" cy="1435735"/>
            <a:chOff x="439673" y="4629911"/>
            <a:chExt cx="8132445" cy="1435735"/>
          </a:xfrm>
        </p:grpSpPr>
        <p:sp>
          <p:nvSpPr>
            <p:cNvPr id="11" name="object 11"/>
            <p:cNvSpPr/>
            <p:nvPr/>
          </p:nvSpPr>
          <p:spPr>
            <a:xfrm>
              <a:off x="530351" y="4629911"/>
              <a:ext cx="8041386" cy="1435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9673" y="5033771"/>
              <a:ext cx="4546092" cy="7178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9760" y="4643386"/>
              <a:ext cx="7962646" cy="1357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9760" y="4643386"/>
            <a:ext cx="7962900" cy="13576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2400" spc="-50" dirty="0">
                <a:latin typeface="Times New Roman"/>
                <a:cs typeface="Times New Roman"/>
              </a:rPr>
              <a:t>Error </a:t>
            </a:r>
            <a:r>
              <a:rPr sz="2400" spc="-105" dirty="0">
                <a:latin typeface="Times New Roman"/>
                <a:cs typeface="Times New Roman"/>
              </a:rPr>
              <a:t>estándar </a:t>
            </a:r>
            <a:r>
              <a:rPr sz="2400" spc="-100" dirty="0">
                <a:latin typeface="Times New Roman"/>
                <a:cs typeface="Times New Roman"/>
              </a:rPr>
              <a:t>del </a:t>
            </a:r>
            <a:r>
              <a:rPr sz="2400" spc="-85" dirty="0">
                <a:latin typeface="Times New Roman"/>
                <a:cs typeface="Times New Roman"/>
              </a:rPr>
              <a:t>coef. </a:t>
            </a:r>
            <a:r>
              <a:rPr sz="2400" spc="-100" dirty="0">
                <a:latin typeface="Times New Roman"/>
                <a:cs typeface="Times New Roman"/>
              </a:rPr>
              <a:t>de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regresión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2179" y="4725136"/>
            <a:ext cx="2088260" cy="1143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86067" y="2421635"/>
            <a:ext cx="513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</a:t>
            </a:r>
            <a:r>
              <a:rPr sz="2400" spc="40" dirty="0">
                <a:latin typeface="Alfios"/>
                <a:cs typeface="Alfios"/>
              </a:rPr>
              <a:t> </a:t>
            </a:r>
            <a:r>
              <a:rPr sz="2400" spc="490" dirty="0">
                <a:latin typeface="Alfios"/>
                <a:cs typeface="Alfios"/>
              </a:rPr>
              <a:t>=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45121" y="2190750"/>
            <a:ext cx="1003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Alfios"/>
                <a:cs typeface="Alfios"/>
              </a:rPr>
              <a:t>𝑏</a:t>
            </a:r>
            <a:r>
              <a:rPr sz="2625" spc="-135" baseline="-15873" dirty="0">
                <a:latin typeface="Alfios"/>
                <a:cs typeface="Alfios"/>
              </a:rPr>
              <a:t>1 </a:t>
            </a:r>
            <a:r>
              <a:rPr sz="2400" spc="490" dirty="0">
                <a:latin typeface="Alfios"/>
                <a:cs typeface="Alfios"/>
              </a:rPr>
              <a:t>−</a:t>
            </a:r>
            <a:r>
              <a:rPr sz="2400" spc="-204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𝛽</a:t>
            </a:r>
            <a:r>
              <a:rPr sz="2625" spc="-75" baseline="-15873" dirty="0">
                <a:latin typeface="Alfios"/>
                <a:cs typeface="Alfios"/>
              </a:rPr>
              <a:t>1</a:t>
            </a:r>
            <a:endParaRPr sz="2625" baseline="-15873">
              <a:latin typeface="Alfios"/>
              <a:cs typeface="Alfio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4080" y="2626105"/>
            <a:ext cx="161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25" dirty="0">
                <a:latin typeface="Alfios"/>
                <a:cs typeface="Alfios"/>
              </a:rPr>
              <a:t>𝑆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67269" y="2770886"/>
            <a:ext cx="2965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latin typeface="Alfios"/>
                <a:cs typeface="Alfios"/>
              </a:rPr>
              <a:t>𝑏</a:t>
            </a:r>
            <a:r>
              <a:rPr sz="2175" spc="22" baseline="-13409" dirty="0">
                <a:latin typeface="Alfios"/>
                <a:cs typeface="Alfios"/>
              </a:rPr>
              <a:t>1</a:t>
            </a:r>
            <a:endParaRPr sz="2175" baseline="-13409">
              <a:latin typeface="Alfios"/>
              <a:cs typeface="Alfio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9886" y="2642235"/>
            <a:ext cx="951230" cy="20320"/>
          </a:xfrm>
          <a:custGeom>
            <a:avLst/>
            <a:gdLst/>
            <a:ahLst/>
            <a:cxnLst/>
            <a:rect l="l" t="t" r="r" b="b"/>
            <a:pathLst>
              <a:path w="951229" h="20319">
                <a:moveTo>
                  <a:pt x="950976" y="0"/>
                </a:moveTo>
                <a:lnTo>
                  <a:pt x="0" y="0"/>
                </a:lnTo>
                <a:lnTo>
                  <a:pt x="0" y="19812"/>
                </a:lnTo>
                <a:lnTo>
                  <a:pt x="950976" y="19812"/>
                </a:lnTo>
                <a:lnTo>
                  <a:pt x="950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" y="1341882"/>
            <a:ext cx="3253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10" dirty="0">
                <a:latin typeface="Times New Roman"/>
                <a:cs typeface="Times New Roman"/>
              </a:rPr>
              <a:t>Para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20" dirty="0">
                <a:latin typeface="Times New Roman"/>
                <a:cs typeface="Times New Roman"/>
              </a:rPr>
              <a:t>caso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Airlines: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690" y="3733291"/>
            <a:ext cx="7016750" cy="211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5880" indent="-254000">
              <a:lnSpc>
                <a:spcPct val="125299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selecciona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10" dirty="0">
                <a:latin typeface="Trebuchet MS"/>
                <a:cs typeface="Trebuchet MS"/>
              </a:rPr>
              <a:t>α</a:t>
            </a:r>
            <a:r>
              <a:rPr sz="1800" spc="10" dirty="0">
                <a:latin typeface="Times New Roman"/>
                <a:cs typeface="Times New Roman"/>
              </a:rPr>
              <a:t>=0.05, </a:t>
            </a:r>
            <a:r>
              <a:rPr sz="1800" spc="-75" dirty="0">
                <a:latin typeface="Times New Roman"/>
                <a:cs typeface="Times New Roman"/>
              </a:rPr>
              <a:t>entonces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5" dirty="0">
                <a:latin typeface="Times New Roman"/>
                <a:cs typeface="Times New Roman"/>
              </a:rPr>
              <a:t>comparación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0" dirty="0">
                <a:latin typeface="Times New Roman"/>
                <a:cs typeface="Times New Roman"/>
              </a:rPr>
              <a:t>de 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i="1" spc="-85" dirty="0">
                <a:latin typeface="Times New Roman"/>
                <a:cs typeface="Times New Roman"/>
              </a:rPr>
              <a:t>Z </a:t>
            </a:r>
            <a:r>
              <a:rPr sz="1800" spc="-44" baseline="-20833" dirty="0">
                <a:latin typeface="Times New Roman"/>
                <a:cs typeface="Times New Roman"/>
              </a:rPr>
              <a:t>0.05 </a:t>
            </a:r>
            <a:r>
              <a:rPr sz="1800" spc="185" dirty="0">
                <a:latin typeface="Times New Roman"/>
                <a:cs typeface="Times New Roman"/>
              </a:rPr>
              <a:t>= </a:t>
            </a:r>
            <a:r>
              <a:rPr sz="1800" spc="10" dirty="0">
                <a:latin typeface="Times New Roman"/>
                <a:cs typeface="Times New Roman"/>
              </a:rPr>
              <a:t>±1,96 </a:t>
            </a:r>
            <a:r>
              <a:rPr sz="1800" spc="75" dirty="0">
                <a:latin typeface="Times New Roman"/>
                <a:cs typeface="Times New Roman"/>
              </a:rPr>
              <a:t>. </a:t>
            </a:r>
            <a:r>
              <a:rPr sz="1800" spc="-175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regla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decisión</a:t>
            </a:r>
            <a:r>
              <a:rPr sz="1800" spc="-30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sería: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1800" b="1" spc="-25" dirty="0">
                <a:latin typeface="Times New Roman"/>
                <a:cs typeface="Times New Roman"/>
              </a:rPr>
              <a:t>Regla </a:t>
            </a:r>
            <a:r>
              <a:rPr sz="1800" b="1" spc="35" dirty="0">
                <a:latin typeface="Times New Roman"/>
                <a:cs typeface="Times New Roman"/>
              </a:rPr>
              <a:t>de </a:t>
            </a:r>
            <a:r>
              <a:rPr sz="1800" b="1" spc="25" dirty="0">
                <a:latin typeface="Times New Roman"/>
                <a:cs typeface="Times New Roman"/>
              </a:rPr>
              <a:t>decisión</a:t>
            </a:r>
            <a:r>
              <a:rPr sz="1800" spc="25" dirty="0">
                <a:latin typeface="Arial"/>
                <a:cs typeface="Arial"/>
              </a:rPr>
              <a:t>: </a:t>
            </a:r>
            <a:r>
              <a:rPr sz="1800" spc="-105" dirty="0">
                <a:latin typeface="Arial"/>
                <a:cs typeface="Arial"/>
              </a:rPr>
              <a:t>“No </a:t>
            </a:r>
            <a:r>
              <a:rPr sz="1800" spc="-200" dirty="0">
                <a:latin typeface="Arial"/>
                <a:cs typeface="Arial"/>
              </a:rPr>
              <a:t>rechazar </a:t>
            </a:r>
            <a:r>
              <a:rPr sz="1800" spc="-165" dirty="0">
                <a:latin typeface="Arial"/>
                <a:cs typeface="Arial"/>
              </a:rPr>
              <a:t>si </a:t>
            </a:r>
            <a:r>
              <a:rPr sz="1800" i="1" spc="-35" dirty="0">
                <a:latin typeface="Times New Roman"/>
                <a:cs typeface="Times New Roman"/>
              </a:rPr>
              <a:t>t </a:t>
            </a:r>
            <a:r>
              <a:rPr sz="1800" spc="-85" dirty="0">
                <a:latin typeface="Times New Roman"/>
                <a:cs typeface="Times New Roman"/>
              </a:rPr>
              <a:t>está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-229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1.96,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lo </a:t>
            </a:r>
            <a:r>
              <a:rPr sz="1800" spc="-110" dirty="0">
                <a:latin typeface="Arial"/>
                <a:cs typeface="Arial"/>
              </a:rPr>
              <a:t>contrario </a:t>
            </a:r>
            <a:r>
              <a:rPr sz="1800" spc="-160" dirty="0">
                <a:latin typeface="Arial"/>
                <a:cs typeface="Arial"/>
              </a:rPr>
              <a:t>rechazar”.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3378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8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acuerdo, </a:t>
            </a:r>
            <a:r>
              <a:rPr sz="1800" spc="-110" dirty="0">
                <a:latin typeface="Times New Roman"/>
                <a:cs typeface="Times New Roman"/>
              </a:rPr>
              <a:t>al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25" dirty="0">
                <a:latin typeface="Times New Roman"/>
                <a:cs typeface="Times New Roman"/>
              </a:rPr>
              <a:t>t </a:t>
            </a:r>
            <a:r>
              <a:rPr sz="1800" spc="-85" dirty="0">
                <a:latin typeface="Times New Roman"/>
                <a:cs typeface="Times New Roman"/>
              </a:rPr>
              <a:t>calculado,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nula.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862" y="2047491"/>
            <a:ext cx="7940040" cy="1435100"/>
            <a:chOff x="419862" y="2047491"/>
            <a:chExt cx="7940040" cy="1435100"/>
          </a:xfrm>
        </p:grpSpPr>
        <p:sp>
          <p:nvSpPr>
            <p:cNvPr id="5" name="object 5"/>
            <p:cNvSpPr/>
            <p:nvPr/>
          </p:nvSpPr>
          <p:spPr>
            <a:xfrm>
              <a:off x="464819" y="2047491"/>
              <a:ext cx="7895082" cy="14348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862" y="2475737"/>
              <a:ext cx="7901940" cy="7193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088" y="2060828"/>
              <a:ext cx="7816342" cy="135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088" y="2060828"/>
              <a:ext cx="7816850" cy="1357630"/>
            </a:xfrm>
            <a:custGeom>
              <a:avLst/>
              <a:gdLst/>
              <a:ahLst/>
              <a:cxnLst/>
              <a:rect l="l" t="t" r="r" b="b"/>
              <a:pathLst>
                <a:path w="7816850" h="1357629">
                  <a:moveTo>
                    <a:pt x="0" y="1357376"/>
                  </a:moveTo>
                  <a:lnTo>
                    <a:pt x="7816342" y="1357376"/>
                  </a:lnTo>
                  <a:lnTo>
                    <a:pt x="7816342" y="0"/>
                  </a:lnTo>
                  <a:lnTo>
                    <a:pt x="0" y="0"/>
                  </a:lnTo>
                  <a:lnTo>
                    <a:pt x="0" y="13573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3363" y="2762249"/>
            <a:ext cx="937031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195" dirty="0">
                <a:latin typeface="Alfios"/>
                <a:cs typeface="Alfios"/>
              </a:rPr>
              <a:t>0</a:t>
            </a:r>
            <a:r>
              <a:rPr sz="1750" spc="-75" dirty="0">
                <a:latin typeface="Alfios"/>
                <a:cs typeface="Alfios"/>
              </a:rPr>
              <a:t>.</a:t>
            </a:r>
            <a:r>
              <a:rPr sz="1750" spc="195" dirty="0">
                <a:latin typeface="Alfios"/>
                <a:cs typeface="Alfios"/>
              </a:rPr>
              <a:t>0772</a:t>
            </a:r>
            <a:r>
              <a:rPr lang="en-US" sz="1750" spc="195" dirty="0">
                <a:latin typeface="Alfios"/>
                <a:cs typeface="Alfios"/>
              </a:rPr>
              <a:t>6</a:t>
            </a:r>
            <a:endParaRPr sz="1750" dirty="0">
              <a:latin typeface="Alfios"/>
              <a:cs typeface="Alfio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51957" y="2747136"/>
            <a:ext cx="979169" cy="20320"/>
          </a:xfrm>
          <a:custGeom>
            <a:avLst/>
            <a:gdLst/>
            <a:ahLst/>
            <a:cxnLst/>
            <a:rect l="l" t="t" r="r" b="b"/>
            <a:pathLst>
              <a:path w="979170" h="20319">
                <a:moveTo>
                  <a:pt x="979169" y="0"/>
                </a:moveTo>
                <a:lnTo>
                  <a:pt x="0" y="0"/>
                </a:lnTo>
                <a:lnTo>
                  <a:pt x="0" y="19812"/>
                </a:lnTo>
                <a:lnTo>
                  <a:pt x="979169" y="19812"/>
                </a:lnTo>
                <a:lnTo>
                  <a:pt x="979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00904" y="2543936"/>
            <a:ext cx="2928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lfios"/>
                <a:cs typeface="Alfios"/>
              </a:rPr>
              <a:t>𝑍 </a:t>
            </a:r>
            <a:r>
              <a:rPr sz="2400" spc="490" dirty="0">
                <a:latin typeface="Alfios"/>
                <a:cs typeface="Alfios"/>
              </a:rPr>
              <a:t>= </a:t>
            </a:r>
            <a:r>
              <a:rPr sz="2625" spc="262" baseline="44444" dirty="0">
                <a:latin typeface="Alfios"/>
                <a:cs typeface="Alfios"/>
              </a:rPr>
              <a:t>1.0813−0 </a:t>
            </a:r>
            <a:r>
              <a:rPr sz="2400" spc="490" dirty="0">
                <a:latin typeface="Alfios"/>
                <a:cs typeface="Alfios"/>
              </a:rPr>
              <a:t>=</a:t>
            </a:r>
            <a:r>
              <a:rPr sz="2400" spc="-125" dirty="0">
                <a:latin typeface="Alfios"/>
                <a:cs typeface="Alfios"/>
              </a:rPr>
              <a:t> </a:t>
            </a:r>
            <a:r>
              <a:rPr sz="2400" spc="150" dirty="0">
                <a:latin typeface="Alfios"/>
                <a:cs typeface="Alfios"/>
              </a:rPr>
              <a:t>13.995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4349" y="2203767"/>
            <a:ext cx="3425698" cy="785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66138" y="430784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381" y="1348740"/>
            <a:ext cx="8659495" cy="22440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37185" marR="55880" indent="-274320">
              <a:lnSpc>
                <a:spcPts val="2110"/>
              </a:lnSpc>
              <a:spcBef>
                <a:spcPts val="21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90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estadístico </a:t>
            </a:r>
            <a:r>
              <a:rPr sz="1800" spc="-95" dirty="0">
                <a:latin typeface="Times New Roman"/>
                <a:cs typeface="Times New Roman"/>
              </a:rPr>
              <a:t>calculado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25" dirty="0">
                <a:latin typeface="Times New Roman"/>
                <a:cs typeface="Times New Roman"/>
              </a:rPr>
              <a:t>z=13.995,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15" dirty="0">
                <a:latin typeface="Alfios"/>
                <a:cs typeface="Alfios"/>
              </a:rPr>
              <a:t>β</a:t>
            </a:r>
            <a:r>
              <a:rPr sz="1800" spc="22" baseline="-20833" dirty="0">
                <a:latin typeface="DejaVu Sans Condensed"/>
                <a:cs typeface="DejaVu Sans Condensed"/>
              </a:rPr>
              <a:t>1</a:t>
            </a:r>
            <a:r>
              <a:rPr sz="1800" spc="15" dirty="0">
                <a:latin typeface="DejaVu Sans Condensed"/>
                <a:cs typeface="DejaVu Sans Condensed"/>
              </a:rPr>
              <a:t>=0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rechazar. </a:t>
            </a:r>
            <a:r>
              <a:rPr sz="1800" spc="-150" dirty="0">
                <a:latin typeface="Times New Roman"/>
                <a:cs typeface="Times New Roman"/>
              </a:rPr>
              <a:t>Al </a:t>
            </a:r>
            <a:r>
              <a:rPr sz="1800" spc="-100" dirty="0">
                <a:latin typeface="Times New Roman"/>
                <a:cs typeface="Times New Roman"/>
              </a:rPr>
              <a:t>nivel 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55" dirty="0">
                <a:latin typeface="Times New Roman"/>
                <a:cs typeface="Times New Roman"/>
              </a:rPr>
              <a:t>5%,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70" dirty="0">
                <a:latin typeface="Times New Roman"/>
                <a:cs typeface="Times New Roman"/>
              </a:rPr>
              <a:t>existe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publicidad.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24717"/>
              </a:buClr>
              <a:buFont typeface="Arial"/>
              <a:buChar char=""/>
            </a:pPr>
            <a:endParaRPr sz="2850">
              <a:latin typeface="Times New Roman"/>
              <a:cs typeface="Times New Roman"/>
            </a:endParaRPr>
          </a:p>
          <a:p>
            <a:pPr marL="337185" marR="5334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75" dirty="0">
                <a:latin typeface="Times New Roman"/>
                <a:cs typeface="Times New Roman"/>
              </a:rPr>
              <a:t>Si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85" dirty="0">
                <a:latin typeface="Times New Roman"/>
                <a:cs typeface="Times New Roman"/>
              </a:rPr>
              <a:t>hubiera </a:t>
            </a:r>
            <a:r>
              <a:rPr sz="1800" spc="-95" dirty="0">
                <a:latin typeface="Times New Roman"/>
                <a:cs typeface="Times New Roman"/>
              </a:rPr>
              <a:t>sido </a:t>
            </a:r>
            <a:r>
              <a:rPr sz="1800" spc="-85" dirty="0">
                <a:latin typeface="Times New Roman"/>
                <a:cs typeface="Times New Roman"/>
              </a:rPr>
              <a:t>rechazada,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concluiría que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00" dirty="0">
                <a:latin typeface="Times New Roman"/>
                <a:cs typeface="Times New Roman"/>
              </a:rPr>
              <a:t>los pasajeros </a:t>
            </a:r>
            <a:r>
              <a:rPr sz="1800" spc="-80" dirty="0">
                <a:latin typeface="Times New Roman"/>
                <a:cs typeface="Times New Roman"/>
              </a:rPr>
              <a:t>no están  relacionados. </a:t>
            </a:r>
            <a:r>
              <a:rPr sz="1800" spc="-75" dirty="0">
                <a:latin typeface="Times New Roman"/>
                <a:cs typeface="Times New Roman"/>
              </a:rPr>
              <a:t>Descartando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75" dirty="0">
                <a:latin typeface="Times New Roman"/>
                <a:cs typeface="Times New Roman"/>
              </a:rPr>
              <a:t>,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utilizaría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100" dirty="0">
                <a:latin typeface="Times New Roman"/>
                <a:cs typeface="Times New Roman"/>
              </a:rPr>
              <a:t>variable </a:t>
            </a:r>
            <a:r>
              <a:rPr sz="1800" spc="-95" dirty="0">
                <a:latin typeface="Times New Roman"/>
                <a:cs typeface="Times New Roman"/>
              </a:rPr>
              <a:t>explicativa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5" dirty="0">
                <a:latin typeface="Times New Roman"/>
                <a:cs typeface="Times New Roman"/>
              </a:rPr>
              <a:t>diferente.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37820" indent="-274320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37185" algn="l"/>
                <a:tab pos="337820" algn="l"/>
              </a:tabLst>
            </a:pPr>
            <a:r>
              <a:rPr sz="1800" spc="-114" dirty="0">
                <a:latin typeface="Times New Roman"/>
                <a:cs typeface="Times New Roman"/>
              </a:rPr>
              <a:t>Ahora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</a:t>
            </a:r>
            <a:r>
              <a:rPr sz="1800" spc="-85" dirty="0">
                <a:latin typeface="Times New Roman"/>
                <a:cs typeface="Times New Roman"/>
              </a:rPr>
              <a:t>verificar </a:t>
            </a:r>
            <a:r>
              <a:rPr sz="1800" spc="-100" dirty="0">
                <a:latin typeface="Times New Roman"/>
                <a:cs typeface="Times New Roman"/>
              </a:rPr>
              <a:t>cuál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magnitud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5" dirty="0">
                <a:latin typeface="Times New Roman"/>
                <a:cs typeface="Times New Roman"/>
              </a:rPr>
              <a:t>relación.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1999" y="4034091"/>
            <a:ext cx="7072630" cy="2249805"/>
            <a:chOff x="811999" y="4034091"/>
            <a:chExt cx="7072630" cy="2249805"/>
          </a:xfrm>
        </p:grpSpPr>
        <p:sp>
          <p:nvSpPr>
            <p:cNvPr id="4" name="object 4"/>
            <p:cNvSpPr/>
            <p:nvPr/>
          </p:nvSpPr>
          <p:spPr>
            <a:xfrm>
              <a:off x="811999" y="4034091"/>
              <a:ext cx="7072376" cy="2249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0787" y="5952134"/>
              <a:ext cx="3001010" cy="285750"/>
            </a:xfrm>
            <a:custGeom>
              <a:avLst/>
              <a:gdLst/>
              <a:ahLst/>
              <a:cxnLst/>
              <a:rect l="l" t="t" r="r" b="b"/>
              <a:pathLst>
                <a:path w="3001010" h="285750">
                  <a:moveTo>
                    <a:pt x="0" y="0"/>
                  </a:moveTo>
                  <a:lnTo>
                    <a:pt x="0" y="285749"/>
                  </a:lnTo>
                </a:path>
                <a:path w="3001010" h="285750">
                  <a:moveTo>
                    <a:pt x="3000502" y="0"/>
                  </a:moveTo>
                  <a:lnTo>
                    <a:pt x="3000502" y="285749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9200" y="6023571"/>
              <a:ext cx="6144260" cy="142875"/>
            </a:xfrm>
            <a:custGeom>
              <a:avLst/>
              <a:gdLst/>
              <a:ahLst/>
              <a:cxnLst/>
              <a:rect l="l" t="t" r="r" b="b"/>
              <a:pathLst>
                <a:path w="6144259" h="142875">
                  <a:moveTo>
                    <a:pt x="0" y="142874"/>
                  </a:moveTo>
                  <a:lnTo>
                    <a:pt x="1571586" y="142874"/>
                  </a:lnTo>
                </a:path>
                <a:path w="6144259" h="142875">
                  <a:moveTo>
                    <a:pt x="4572088" y="142874"/>
                  </a:moveTo>
                  <a:lnTo>
                    <a:pt x="6143713" y="142874"/>
                  </a:lnTo>
                </a:path>
                <a:path w="6144259" h="142875">
                  <a:moveTo>
                    <a:pt x="71437" y="142874"/>
                  </a:moveTo>
                  <a:lnTo>
                    <a:pt x="1571586" y="71437"/>
                  </a:lnTo>
                </a:path>
                <a:path w="6144259" h="142875">
                  <a:moveTo>
                    <a:pt x="214337" y="142874"/>
                  </a:moveTo>
                  <a:lnTo>
                    <a:pt x="1571586" y="0"/>
                  </a:lnTo>
                </a:path>
                <a:path w="6144259" h="142875">
                  <a:moveTo>
                    <a:pt x="4572088" y="71437"/>
                  </a:moveTo>
                  <a:lnTo>
                    <a:pt x="5143588" y="142874"/>
                  </a:lnTo>
                </a:path>
                <a:path w="6144259" h="142875">
                  <a:moveTo>
                    <a:pt x="4572088" y="0"/>
                  </a:moveTo>
                  <a:lnTo>
                    <a:pt x="5357837" y="142874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91155" y="6314440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-1,96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4659" y="6302247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imes New Roman"/>
                <a:cs typeface="Times New Roman"/>
              </a:rPr>
              <a:t>1,96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55038" y="5219700"/>
            <a:ext cx="5005705" cy="1089660"/>
            <a:chOff x="1955038" y="5219700"/>
            <a:chExt cx="5005705" cy="1089660"/>
          </a:xfrm>
        </p:grpSpPr>
        <p:sp>
          <p:nvSpPr>
            <p:cNvPr id="10" name="object 10"/>
            <p:cNvSpPr/>
            <p:nvPr/>
          </p:nvSpPr>
          <p:spPr>
            <a:xfrm>
              <a:off x="1955038" y="5523483"/>
              <a:ext cx="4572000" cy="575310"/>
            </a:xfrm>
            <a:custGeom>
              <a:avLst/>
              <a:gdLst/>
              <a:ahLst/>
              <a:cxnLst/>
              <a:rect l="l" t="t" r="r" b="b"/>
              <a:pathLst>
                <a:path w="4572000" h="575310">
                  <a:moveTo>
                    <a:pt x="645795" y="496328"/>
                  </a:moveTo>
                  <a:lnTo>
                    <a:pt x="24218" y="12877"/>
                  </a:lnTo>
                  <a:lnTo>
                    <a:pt x="94234" y="22225"/>
                  </a:lnTo>
                  <a:lnTo>
                    <a:pt x="96774" y="22606"/>
                  </a:lnTo>
                  <a:lnTo>
                    <a:pt x="99187" y="20701"/>
                  </a:lnTo>
                  <a:lnTo>
                    <a:pt x="99949" y="15494"/>
                  </a:lnTo>
                  <a:lnTo>
                    <a:pt x="98044" y="13081"/>
                  </a:lnTo>
                  <a:lnTo>
                    <a:pt x="95504" y="12827"/>
                  </a:lnTo>
                  <a:lnTo>
                    <a:pt x="15125" y="2032"/>
                  </a:lnTo>
                  <a:lnTo>
                    <a:pt x="0" y="0"/>
                  </a:lnTo>
                  <a:lnTo>
                    <a:pt x="35814" y="89446"/>
                  </a:lnTo>
                  <a:lnTo>
                    <a:pt x="36830" y="91884"/>
                  </a:lnTo>
                  <a:lnTo>
                    <a:pt x="39624" y="93078"/>
                  </a:lnTo>
                  <a:lnTo>
                    <a:pt x="44450" y="91109"/>
                  </a:lnTo>
                  <a:lnTo>
                    <a:pt x="45720" y="88341"/>
                  </a:lnTo>
                  <a:lnTo>
                    <a:pt x="44704" y="85902"/>
                  </a:lnTo>
                  <a:lnTo>
                    <a:pt x="18351" y="20345"/>
                  </a:lnTo>
                  <a:lnTo>
                    <a:pt x="639953" y="503847"/>
                  </a:lnTo>
                  <a:lnTo>
                    <a:pt x="645795" y="496328"/>
                  </a:lnTo>
                  <a:close/>
                </a:path>
                <a:path w="4572000" h="575310">
                  <a:moveTo>
                    <a:pt x="4572000" y="0"/>
                  </a:moveTo>
                  <a:lnTo>
                    <a:pt x="4478782" y="24511"/>
                  </a:lnTo>
                  <a:lnTo>
                    <a:pt x="4476242" y="25146"/>
                  </a:lnTo>
                  <a:lnTo>
                    <a:pt x="4474718" y="27813"/>
                  </a:lnTo>
                  <a:lnTo>
                    <a:pt x="4475480" y="30353"/>
                  </a:lnTo>
                  <a:lnTo>
                    <a:pt x="4476115" y="32893"/>
                  </a:lnTo>
                  <a:lnTo>
                    <a:pt x="4478655" y="34417"/>
                  </a:lnTo>
                  <a:lnTo>
                    <a:pt x="4481195" y="33782"/>
                  </a:lnTo>
                  <a:lnTo>
                    <a:pt x="4549470" y="15798"/>
                  </a:lnTo>
                  <a:lnTo>
                    <a:pt x="3997198" y="568159"/>
                  </a:lnTo>
                  <a:lnTo>
                    <a:pt x="4003929" y="574890"/>
                  </a:lnTo>
                  <a:lnTo>
                    <a:pt x="4556226" y="22504"/>
                  </a:lnTo>
                  <a:lnTo>
                    <a:pt x="4538345" y="90792"/>
                  </a:lnTo>
                  <a:lnTo>
                    <a:pt x="4537583" y="93332"/>
                  </a:lnTo>
                  <a:lnTo>
                    <a:pt x="4539107" y="95935"/>
                  </a:lnTo>
                  <a:lnTo>
                    <a:pt x="4544187" y="97269"/>
                  </a:lnTo>
                  <a:lnTo>
                    <a:pt x="4546854" y="95758"/>
                  </a:lnTo>
                  <a:lnTo>
                    <a:pt x="4547489" y="93205"/>
                  </a:lnTo>
                  <a:lnTo>
                    <a:pt x="4571123" y="3302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AE34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55663" y="6095009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0"/>
                  </a:moveTo>
                  <a:lnTo>
                    <a:pt x="0" y="214312"/>
                  </a:lnTo>
                </a:path>
              </a:pathLst>
            </a:custGeom>
            <a:ln w="9525">
              <a:solidFill>
                <a:srgbClr val="AE34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3102" y="5219700"/>
              <a:ext cx="1515618" cy="873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9688" y="5275326"/>
              <a:ext cx="1333500" cy="8321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6663" y="5237759"/>
              <a:ext cx="1428750" cy="7858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8139" y="5024882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00773" y="5024882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Times New Roman"/>
                <a:cs typeface="Times New Roman"/>
              </a:rPr>
              <a:t>0.025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84518" y="6373621"/>
            <a:ext cx="615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imes New Roman"/>
                <a:cs typeface="Times New Roman"/>
              </a:rPr>
              <a:t>13.9</a:t>
            </a:r>
            <a:r>
              <a:rPr sz="1800" spc="-65" dirty="0">
                <a:latin typeface="Times New Roman"/>
                <a:cs typeface="Times New Roman"/>
              </a:rPr>
              <a:t>9</a:t>
            </a:r>
            <a:r>
              <a:rPr sz="1800" spc="-80" dirty="0">
                <a:latin typeface="Times New Roman"/>
                <a:cs typeface="Times New Roman"/>
              </a:rPr>
              <a:t>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6663" y="5237759"/>
            <a:ext cx="1428750" cy="786130"/>
          </a:xfrm>
          <a:prstGeom prst="rect">
            <a:avLst/>
          </a:prstGeom>
          <a:ln w="9525">
            <a:solidFill>
              <a:srgbClr val="AE3408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97510" marR="241300" indent="-148590">
              <a:lnSpc>
                <a:spcPct val="100000"/>
              </a:lnSpc>
              <a:spcBef>
                <a:spcPts val="685"/>
              </a:spcBef>
            </a:pPr>
            <a:r>
              <a:rPr sz="1800" spc="-95" dirty="0">
                <a:latin typeface="Times New Roman"/>
                <a:cs typeface="Times New Roman"/>
              </a:rPr>
              <a:t>Zona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no  </a:t>
            </a:r>
            <a:r>
              <a:rPr sz="1800" spc="-90" dirty="0">
                <a:latin typeface="Times New Roman"/>
                <a:cs typeface="Times New Roman"/>
              </a:rPr>
              <a:t>rechazo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715" y="1128776"/>
            <a:ext cx="830580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12420" marR="30480" indent="-274320" algn="just">
              <a:lnSpc>
                <a:spcPts val="1939"/>
              </a:lnSpc>
              <a:spcBef>
                <a:spcPts val="345"/>
              </a:spcBef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85" dirty="0">
                <a:latin typeface="Times New Roman"/>
                <a:cs typeface="Times New Roman"/>
              </a:rPr>
              <a:t>Debido </a:t>
            </a:r>
            <a:r>
              <a:rPr sz="1800" spc="-14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130" dirty="0">
                <a:latin typeface="Times New Roman"/>
                <a:cs typeface="Times New Roman"/>
              </a:rPr>
              <a:t>ha </a:t>
            </a:r>
            <a:r>
              <a:rPr sz="1800" spc="-95" dirty="0">
                <a:latin typeface="Times New Roman"/>
                <a:cs typeface="Times New Roman"/>
              </a:rPr>
              <a:t>rechazado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80" dirty="0">
                <a:latin typeface="Times New Roman"/>
                <a:cs typeface="Times New Roman"/>
              </a:rPr>
              <a:t>que </a:t>
            </a:r>
            <a:r>
              <a:rPr sz="1800" i="1" spc="-70" dirty="0">
                <a:latin typeface="Times New Roman"/>
                <a:cs typeface="Times New Roman"/>
              </a:rPr>
              <a:t>B</a:t>
            </a:r>
            <a:r>
              <a:rPr sz="1800" spc="-104" baseline="-20833" dirty="0">
                <a:latin typeface="Times New Roman"/>
                <a:cs typeface="Times New Roman"/>
              </a:rPr>
              <a:t>1</a:t>
            </a:r>
            <a:r>
              <a:rPr sz="1800" spc="-70" dirty="0">
                <a:latin typeface="Arial"/>
                <a:cs typeface="Arial"/>
              </a:rPr>
              <a:t>=0,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75" dirty="0">
                <a:latin typeface="Arial"/>
                <a:cs typeface="Arial"/>
              </a:rPr>
              <a:t>pregunta </a:t>
            </a:r>
            <a:r>
              <a:rPr sz="1800" spc="-195" dirty="0">
                <a:latin typeface="Arial"/>
                <a:cs typeface="Arial"/>
              </a:rPr>
              <a:t>es, </a:t>
            </a:r>
            <a:r>
              <a:rPr sz="1800" spc="-210" dirty="0">
                <a:latin typeface="Arial"/>
                <a:cs typeface="Arial"/>
              </a:rPr>
              <a:t>“¿Cuál </a:t>
            </a:r>
            <a:r>
              <a:rPr sz="1800" spc="-305" dirty="0">
                <a:latin typeface="Arial"/>
                <a:cs typeface="Arial"/>
              </a:rPr>
              <a:t>es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95" dirty="0">
                <a:latin typeface="Arial"/>
                <a:cs typeface="Arial"/>
              </a:rPr>
              <a:t>magnitud 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160" dirty="0">
                <a:latin typeface="Arial"/>
                <a:cs typeface="Arial"/>
              </a:rPr>
              <a:t>la </a:t>
            </a:r>
            <a:r>
              <a:rPr sz="1800" spc="-145" dirty="0">
                <a:latin typeface="Arial"/>
                <a:cs typeface="Arial"/>
              </a:rPr>
              <a:t>relación?”. </a:t>
            </a:r>
            <a:r>
              <a:rPr sz="1800" spc="-235" dirty="0">
                <a:latin typeface="Arial"/>
                <a:cs typeface="Arial"/>
              </a:rPr>
              <a:t>Esta </a:t>
            </a:r>
            <a:r>
              <a:rPr sz="1800" spc="-175" dirty="0">
                <a:latin typeface="Arial"/>
                <a:cs typeface="Arial"/>
              </a:rPr>
              <a:t>pregunta </a:t>
            </a:r>
            <a:r>
              <a:rPr sz="1800" spc="-215" dirty="0">
                <a:latin typeface="Arial"/>
                <a:cs typeface="Arial"/>
              </a:rPr>
              <a:t>puede </a:t>
            </a:r>
            <a:r>
              <a:rPr sz="1800" spc="-200" dirty="0">
                <a:latin typeface="Arial"/>
                <a:cs typeface="Arial"/>
              </a:rPr>
              <a:t>responderse </a:t>
            </a:r>
            <a:r>
              <a:rPr sz="1800" spc="-180" dirty="0">
                <a:latin typeface="Arial"/>
                <a:cs typeface="Arial"/>
              </a:rPr>
              <a:t>calculando un </a:t>
            </a:r>
            <a:r>
              <a:rPr sz="1800" spc="-114" dirty="0">
                <a:latin typeface="Arial"/>
                <a:cs typeface="Arial"/>
              </a:rPr>
              <a:t>intervalo </a:t>
            </a:r>
            <a:r>
              <a:rPr sz="1800" spc="-225" dirty="0">
                <a:latin typeface="Arial"/>
                <a:cs typeface="Arial"/>
              </a:rPr>
              <a:t>de </a:t>
            </a:r>
            <a:r>
              <a:rPr sz="1800" spc="-190" dirty="0">
                <a:latin typeface="Arial"/>
                <a:cs typeface="Arial"/>
              </a:rPr>
              <a:t>confianza </a:t>
            </a:r>
            <a:r>
              <a:rPr sz="1800" spc="-75" dirty="0">
                <a:latin typeface="Arial"/>
                <a:cs typeface="Arial"/>
              </a:rPr>
              <a:t>(IC) </a:t>
            </a:r>
            <a:r>
              <a:rPr sz="1800" spc="-215" dirty="0">
                <a:latin typeface="Arial"/>
                <a:cs typeface="Arial"/>
              </a:rPr>
              <a:t>para  </a:t>
            </a:r>
            <a:r>
              <a:rPr sz="1800" i="1" spc="-85" dirty="0">
                <a:latin typeface="Times New Roman"/>
                <a:cs typeface="Times New Roman"/>
              </a:rPr>
              <a:t>B</a:t>
            </a:r>
            <a:r>
              <a:rPr sz="1800" spc="-127" baseline="-20833" dirty="0">
                <a:latin typeface="Times New Roman"/>
                <a:cs typeface="Times New Roman"/>
              </a:rPr>
              <a:t>1</a:t>
            </a:r>
            <a:r>
              <a:rPr sz="1800" spc="-85" dirty="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315" y="3884421"/>
            <a:ext cx="8109584" cy="288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337185" algn="l"/>
              </a:tabLst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	</a:t>
            </a:r>
            <a:r>
              <a:rPr sz="1800" spc="-170" dirty="0">
                <a:latin typeface="Times New Roman"/>
                <a:cs typeface="Times New Roman"/>
              </a:rPr>
              <a:t>Si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5" dirty="0">
                <a:latin typeface="Times New Roman"/>
                <a:cs typeface="Times New Roman"/>
              </a:rPr>
              <a:t>utiliza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confianza </a:t>
            </a:r>
            <a:r>
              <a:rPr sz="1800" spc="-75" dirty="0">
                <a:latin typeface="Times New Roman"/>
                <a:cs typeface="Times New Roman"/>
              </a:rPr>
              <a:t>del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95%,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800" spc="-114" dirty="0">
                <a:latin typeface="Times New Roman"/>
                <a:cs typeface="Times New Roman"/>
              </a:rPr>
              <a:t>IC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i="1" spc="-45" dirty="0">
                <a:latin typeface="Times New Roman"/>
                <a:cs typeface="Times New Roman"/>
              </a:rPr>
              <a:t>B</a:t>
            </a:r>
            <a:r>
              <a:rPr sz="1800" spc="-67" baseline="-20833" dirty="0">
                <a:latin typeface="Times New Roman"/>
                <a:cs typeface="Times New Roman"/>
              </a:rPr>
              <a:t>1</a:t>
            </a:r>
            <a:r>
              <a:rPr sz="1800" spc="-45" dirty="0">
                <a:latin typeface="Times New Roman"/>
                <a:cs typeface="Times New Roman"/>
              </a:rPr>
              <a:t>=1.08 </a:t>
            </a:r>
            <a:r>
              <a:rPr sz="1800" spc="210" dirty="0">
                <a:latin typeface="Times New Roman"/>
                <a:cs typeface="Times New Roman"/>
              </a:rPr>
              <a:t>±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(1,96)(0.07726)</a:t>
            </a:r>
            <a:endParaRPr sz="1800">
              <a:latin typeface="Times New Roman"/>
              <a:cs typeface="Times New Roman"/>
            </a:endParaRPr>
          </a:p>
          <a:p>
            <a:pPr marL="1791335">
              <a:lnSpc>
                <a:spcPct val="100000"/>
              </a:lnSpc>
              <a:spcBef>
                <a:spcPts val="385"/>
              </a:spcBef>
            </a:pPr>
            <a:r>
              <a:rPr sz="1800" b="1" spc="-155" dirty="0">
                <a:latin typeface="Arial"/>
                <a:cs typeface="Arial"/>
              </a:rPr>
              <a:t>0.9285 </a:t>
            </a:r>
            <a:r>
              <a:rPr sz="1800" b="1" dirty="0">
                <a:latin typeface="Arial"/>
                <a:cs typeface="Arial"/>
              </a:rPr>
              <a:t>≤ </a:t>
            </a:r>
            <a:r>
              <a:rPr sz="1800" b="1" i="1" spc="-95" dirty="0">
                <a:latin typeface="Times New Roman"/>
                <a:cs typeface="Times New Roman"/>
              </a:rPr>
              <a:t>B</a:t>
            </a:r>
            <a:r>
              <a:rPr sz="1800" b="1" spc="-142" baseline="-20833" dirty="0">
                <a:latin typeface="Times New Roman"/>
                <a:cs typeface="Times New Roman"/>
              </a:rPr>
              <a:t>1 </a:t>
            </a:r>
            <a:r>
              <a:rPr sz="1800" b="1" dirty="0">
                <a:latin typeface="Arial"/>
                <a:cs typeface="Arial"/>
              </a:rPr>
              <a:t>≤</a:t>
            </a:r>
            <a:r>
              <a:rPr sz="1800" b="1" spc="-295" dirty="0">
                <a:latin typeface="Arial"/>
                <a:cs typeface="Arial"/>
              </a:rPr>
              <a:t> </a:t>
            </a:r>
            <a:r>
              <a:rPr sz="1800" b="1" spc="-155" dirty="0">
                <a:latin typeface="Arial"/>
                <a:cs typeface="Arial"/>
              </a:rPr>
              <a:t>1.2314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96520" marR="17780" indent="-33655">
              <a:lnSpc>
                <a:spcPct val="117800"/>
              </a:lnSpc>
            </a:pPr>
            <a:r>
              <a:rPr sz="1800" spc="-95" dirty="0">
                <a:latin typeface="Times New Roman"/>
                <a:cs typeface="Times New Roman"/>
              </a:rPr>
              <a:t>Esto </a:t>
            </a:r>
            <a:r>
              <a:rPr sz="1800" spc="-114" dirty="0">
                <a:latin typeface="Times New Roman"/>
                <a:cs typeface="Times New Roman"/>
              </a:rPr>
              <a:t>significa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75" dirty="0">
                <a:latin typeface="Times New Roman"/>
                <a:cs typeface="Times New Roman"/>
              </a:rPr>
              <a:t>puede </a:t>
            </a:r>
            <a:r>
              <a:rPr sz="1800" spc="-60" dirty="0">
                <a:latin typeface="Times New Roman"/>
                <a:cs typeface="Times New Roman"/>
              </a:rPr>
              <a:t>estar </a:t>
            </a:r>
            <a:r>
              <a:rPr sz="1800" spc="-105" dirty="0">
                <a:latin typeface="Times New Roman"/>
                <a:cs typeface="Times New Roman"/>
              </a:rPr>
              <a:t>al 95% </a:t>
            </a:r>
            <a:r>
              <a:rPr sz="1800" spc="-85" dirty="0">
                <a:latin typeface="Times New Roman"/>
                <a:cs typeface="Times New Roman"/>
              </a:rPr>
              <a:t>seguro que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75" dirty="0">
                <a:latin typeface="Times New Roman"/>
                <a:cs typeface="Times New Roman"/>
              </a:rPr>
              <a:t>intervalos de </a:t>
            </a:r>
            <a:r>
              <a:rPr sz="1800" spc="-80" dirty="0">
                <a:latin typeface="Times New Roman"/>
                <a:cs typeface="Times New Roman"/>
              </a:rPr>
              <a:t>9285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80" dirty="0">
                <a:latin typeface="Times New Roman"/>
                <a:cs typeface="Times New Roman"/>
              </a:rPr>
              <a:t>12315 </a:t>
            </a:r>
            <a:r>
              <a:rPr sz="1800" spc="-70" dirty="0">
                <a:latin typeface="Times New Roman"/>
                <a:cs typeface="Times New Roman"/>
              </a:rPr>
              <a:t>contienen el  </a:t>
            </a:r>
            <a:r>
              <a:rPr sz="1800" spc="-95" dirty="0">
                <a:latin typeface="Times New Roman"/>
                <a:cs typeface="Times New Roman"/>
              </a:rPr>
              <a:t>valor </a:t>
            </a:r>
            <a:r>
              <a:rPr sz="1800" spc="-100" dirty="0">
                <a:latin typeface="Times New Roman"/>
                <a:cs typeface="Times New Roman"/>
              </a:rPr>
              <a:t>poblacional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i="1" spc="-5" dirty="0">
                <a:latin typeface="Times New Roman"/>
                <a:cs typeface="Times New Roman"/>
              </a:rPr>
              <a:t>β. </a:t>
            </a:r>
            <a:r>
              <a:rPr sz="1800" spc="-130" dirty="0">
                <a:latin typeface="Times New Roman"/>
                <a:cs typeface="Times New Roman"/>
              </a:rPr>
              <a:t>En </a:t>
            </a:r>
            <a:r>
              <a:rPr sz="1800" spc="-60" dirty="0">
                <a:latin typeface="Times New Roman"/>
                <a:cs typeface="Times New Roman"/>
              </a:rPr>
              <a:t>términos </a:t>
            </a:r>
            <a:r>
              <a:rPr sz="1800" spc="-65" dirty="0">
                <a:latin typeface="Times New Roman"/>
                <a:cs typeface="Times New Roman"/>
              </a:rPr>
              <a:t>prácticos,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comprueba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95" dirty="0">
                <a:latin typeface="Times New Roman"/>
                <a:cs typeface="Times New Roman"/>
              </a:rPr>
              <a:t>positiva 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05" dirty="0">
                <a:latin typeface="Times New Roman"/>
                <a:cs typeface="Times New Roman"/>
              </a:rPr>
              <a:t>gastos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80" dirty="0">
                <a:latin typeface="Times New Roman"/>
                <a:cs typeface="Times New Roman"/>
              </a:rPr>
              <a:t>aumento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pasajeros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4" dirty="0">
                <a:latin typeface="Times New Roman"/>
                <a:cs typeface="Times New Roman"/>
              </a:rPr>
              <a:t>viajan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85" dirty="0">
                <a:latin typeface="Times New Roman"/>
                <a:cs typeface="Times New Roman"/>
              </a:rPr>
              <a:t>Hop </a:t>
            </a:r>
            <a:r>
              <a:rPr sz="1800" spc="-105" dirty="0">
                <a:latin typeface="Times New Roman"/>
                <a:cs typeface="Times New Roman"/>
              </a:rPr>
              <a:t>Scotch  </a:t>
            </a:r>
            <a:r>
              <a:rPr sz="1800" spc="-100" dirty="0">
                <a:latin typeface="Times New Roman"/>
                <a:cs typeface="Times New Roman"/>
              </a:rPr>
              <a:t>Airlines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595" y="2335524"/>
            <a:ext cx="8558530" cy="1292860"/>
            <a:chOff x="196595" y="2335524"/>
            <a:chExt cx="8558530" cy="1292860"/>
          </a:xfrm>
        </p:grpSpPr>
        <p:sp>
          <p:nvSpPr>
            <p:cNvPr id="5" name="object 5"/>
            <p:cNvSpPr/>
            <p:nvPr/>
          </p:nvSpPr>
          <p:spPr>
            <a:xfrm>
              <a:off x="317754" y="2335524"/>
              <a:ext cx="8436862" cy="1292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595" y="2622804"/>
              <a:ext cx="3697224" cy="824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162" y="2348915"/>
              <a:ext cx="8358251" cy="1214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162" y="2348915"/>
            <a:ext cx="8358505" cy="12147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35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5"/>
              </a:spcBef>
            </a:pPr>
            <a:r>
              <a:rPr sz="2800" spc="-120" dirty="0">
                <a:latin typeface="Times New Roman"/>
                <a:cs typeface="Times New Roman"/>
              </a:rPr>
              <a:t>Intervalos </a:t>
            </a:r>
            <a:r>
              <a:rPr sz="2800" spc="-114" dirty="0">
                <a:latin typeface="Times New Roman"/>
                <a:cs typeface="Times New Roman"/>
              </a:rPr>
              <a:t>de </a:t>
            </a:r>
            <a:r>
              <a:rPr sz="2800" spc="-170" dirty="0">
                <a:latin typeface="Times New Roman"/>
                <a:cs typeface="Times New Roman"/>
              </a:rPr>
              <a:t>confianza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55972" y="2563164"/>
            <a:ext cx="3500501" cy="733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6138" y="358901"/>
            <a:ext cx="54127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 hipótesis </a:t>
            </a:r>
            <a:r>
              <a:rPr sz="2800" spc="-330" dirty="0"/>
              <a:t>:</a:t>
            </a:r>
            <a:r>
              <a:rPr sz="2800" spc="-490" dirty="0"/>
              <a:t> </a:t>
            </a:r>
            <a:r>
              <a:rPr sz="2800" i="1" dirty="0">
                <a:latin typeface="Times New Roman"/>
                <a:cs typeface="Times New Roman"/>
              </a:rPr>
              <a:t>β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9532" y="309625"/>
            <a:ext cx="5819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/>
              <a:t>Relaciones</a:t>
            </a:r>
            <a:r>
              <a:rPr sz="3200" spc="-75" dirty="0"/>
              <a:t>: </a:t>
            </a:r>
            <a:r>
              <a:rPr sz="3200" spc="-100" dirty="0"/>
              <a:t>simétrica </a:t>
            </a:r>
            <a:r>
              <a:rPr sz="3200" spc="25" dirty="0"/>
              <a:t>vs</a:t>
            </a:r>
            <a:r>
              <a:rPr sz="3200" spc="-315" dirty="0"/>
              <a:t> </a:t>
            </a:r>
            <a:r>
              <a:rPr sz="3200" spc="-90" dirty="0"/>
              <a:t>asimétrica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4218" y="1338071"/>
            <a:ext cx="5758180" cy="337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6350" indent="-274320" algn="just">
              <a:lnSpc>
                <a:spcPct val="100000"/>
              </a:lnSpc>
              <a:spcBef>
                <a:spcPts val="95"/>
              </a:spcBef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80" dirty="0">
                <a:latin typeface="Times New Roman"/>
                <a:cs typeface="Times New Roman"/>
              </a:rPr>
              <a:t>Se </a:t>
            </a:r>
            <a:r>
              <a:rPr sz="2000" spc="-90" dirty="0">
                <a:latin typeface="Times New Roman"/>
                <a:cs typeface="Times New Roman"/>
              </a:rPr>
              <a:t>estudia </a:t>
            </a:r>
            <a:r>
              <a:rPr sz="2000" spc="-60" dirty="0">
                <a:latin typeface="Times New Roman"/>
                <a:cs typeface="Times New Roman"/>
              </a:rPr>
              <a:t>primero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5" dirty="0">
                <a:latin typeface="Times New Roman"/>
                <a:cs typeface="Times New Roman"/>
              </a:rPr>
              <a:t>relación </a:t>
            </a:r>
            <a:r>
              <a:rPr sz="2000" spc="-85" dirty="0">
                <a:latin typeface="Times New Roman"/>
                <a:cs typeface="Times New Roman"/>
              </a:rPr>
              <a:t>simétrica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125" dirty="0">
                <a:latin typeface="Times New Roman"/>
                <a:cs typeface="Times New Roman"/>
              </a:rPr>
              <a:t>variables,  dígase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105" dirty="0">
                <a:latin typeface="Times New Roman"/>
                <a:cs typeface="Times New Roman"/>
              </a:rPr>
              <a:t>como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correlación.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1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105" dirty="0">
                <a:latin typeface="Times New Roman"/>
                <a:cs typeface="Times New Roman"/>
              </a:rPr>
              <a:t>Seguido,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-114" dirty="0">
                <a:latin typeface="Times New Roman"/>
                <a:cs typeface="Times New Roman"/>
              </a:rPr>
              <a:t>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analiza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25" dirty="0">
                <a:latin typeface="Times New Roman"/>
                <a:cs typeface="Times New Roman"/>
              </a:rPr>
              <a:t>la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relación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asimétrica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entre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35" dirty="0">
                <a:latin typeface="Times New Roman"/>
                <a:cs typeface="Times New Roman"/>
              </a:rPr>
              <a:t>las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variables,</a:t>
            </a:r>
            <a:endParaRPr sz="20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000" spc="-110" dirty="0">
                <a:latin typeface="Times New Roman"/>
                <a:cs typeface="Times New Roman"/>
              </a:rPr>
              <a:t>denominada </a:t>
            </a:r>
            <a:r>
              <a:rPr sz="2000" spc="-90" dirty="0">
                <a:latin typeface="Times New Roman"/>
                <a:cs typeface="Times New Roman"/>
              </a:rPr>
              <a:t>también </a:t>
            </a:r>
            <a:r>
              <a:rPr sz="2000" spc="-105" dirty="0">
                <a:latin typeface="Times New Roman"/>
                <a:cs typeface="Times New Roman"/>
              </a:rPr>
              <a:t>cómo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regresión.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86385" marR="14604" indent="-274320" algn="just">
              <a:lnSpc>
                <a:spcPct val="100000"/>
              </a:lnSpc>
              <a:buClr>
                <a:srgbClr val="D24717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110" dirty="0">
                <a:latin typeface="Times New Roman"/>
                <a:cs typeface="Times New Roman"/>
              </a:rPr>
              <a:t>Ningún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10" dirty="0">
                <a:latin typeface="Times New Roman"/>
                <a:cs typeface="Times New Roman"/>
              </a:rPr>
              <a:t>los dos </a:t>
            </a:r>
            <a:r>
              <a:rPr sz="2000" spc="-70" dirty="0">
                <a:latin typeface="Times New Roman"/>
                <a:cs typeface="Times New Roman"/>
              </a:rPr>
              <a:t>anteriores </a:t>
            </a:r>
            <a:r>
              <a:rPr sz="2000" spc="-130" dirty="0">
                <a:latin typeface="Times New Roman"/>
                <a:cs typeface="Times New Roman"/>
              </a:rPr>
              <a:t>busca </a:t>
            </a:r>
            <a:r>
              <a:rPr sz="2000" spc="-70" dirty="0">
                <a:latin typeface="Times New Roman"/>
                <a:cs typeface="Times New Roman"/>
              </a:rPr>
              <a:t>competir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90" dirty="0">
                <a:latin typeface="Times New Roman"/>
                <a:cs typeface="Times New Roman"/>
              </a:rPr>
              <a:t>hora </a:t>
            </a:r>
            <a:r>
              <a:rPr sz="2000" spc="-220" dirty="0">
                <a:latin typeface="Times New Roman"/>
                <a:cs typeface="Times New Roman"/>
              </a:rPr>
              <a:t>de  </a:t>
            </a:r>
            <a:r>
              <a:rPr sz="2000" spc="-114" dirty="0">
                <a:latin typeface="Times New Roman"/>
                <a:cs typeface="Times New Roman"/>
              </a:rPr>
              <a:t>analizar </a:t>
            </a:r>
            <a:r>
              <a:rPr sz="2000" spc="-75" dirty="0">
                <a:latin typeface="Times New Roman"/>
                <a:cs typeface="Times New Roman"/>
              </a:rPr>
              <a:t>datos. </a:t>
            </a:r>
            <a:r>
              <a:rPr sz="2000" spc="-105" dirty="0">
                <a:latin typeface="Times New Roman"/>
                <a:cs typeface="Times New Roman"/>
              </a:rPr>
              <a:t>No </a:t>
            </a:r>
            <a:r>
              <a:rPr sz="2000" spc="-114" dirty="0">
                <a:latin typeface="Times New Roman"/>
                <a:cs typeface="Times New Roman"/>
              </a:rPr>
              <a:t>son </a:t>
            </a:r>
            <a:r>
              <a:rPr sz="2000" spc="-100" dirty="0">
                <a:latin typeface="Times New Roman"/>
                <a:cs typeface="Times New Roman"/>
              </a:rPr>
              <a:t>técnicas </a:t>
            </a:r>
            <a:r>
              <a:rPr sz="2000" spc="-85" dirty="0">
                <a:latin typeface="Times New Roman"/>
                <a:cs typeface="Times New Roman"/>
              </a:rPr>
              <a:t>complementarias, </a:t>
            </a:r>
            <a:r>
              <a:rPr sz="2000" spc="-110" dirty="0">
                <a:latin typeface="Times New Roman"/>
                <a:cs typeface="Times New Roman"/>
              </a:rPr>
              <a:t>dado </a:t>
            </a:r>
            <a:r>
              <a:rPr sz="2000" spc="-90" dirty="0">
                <a:latin typeface="Times New Roman"/>
                <a:cs typeface="Times New Roman"/>
              </a:rPr>
              <a:t>que 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30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150" dirty="0">
                <a:latin typeface="Times New Roman"/>
                <a:cs typeface="Times New Roman"/>
              </a:rPr>
              <a:t>ayuda </a:t>
            </a:r>
            <a:r>
              <a:rPr sz="2000" spc="-160" dirty="0">
                <a:latin typeface="Times New Roman"/>
                <a:cs typeface="Times New Roman"/>
              </a:rPr>
              <a:t>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85" dirty="0">
                <a:latin typeface="Times New Roman"/>
                <a:cs typeface="Times New Roman"/>
              </a:rPr>
              <a:t>en </a:t>
            </a:r>
            <a:r>
              <a:rPr sz="2000" spc="-114" dirty="0">
                <a:latin typeface="Times New Roman"/>
                <a:cs typeface="Times New Roman"/>
              </a:rPr>
              <a:t>muchos  </a:t>
            </a:r>
            <a:r>
              <a:rPr sz="2000" spc="-125" dirty="0">
                <a:latin typeface="Times New Roman"/>
                <a:cs typeface="Times New Roman"/>
              </a:rPr>
              <a:t>análisis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soporte.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2435" y="4926016"/>
            <a:ext cx="3505200" cy="161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14803" y="1533982"/>
            <a:ext cx="2106915" cy="2615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6218D-D981-4747-90D5-F01FA048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251713"/>
            <a:ext cx="8322310" cy="635635"/>
          </a:xfrm>
        </p:spPr>
        <p:txBody>
          <a:bodyPr/>
          <a:lstStyle/>
          <a:p>
            <a:pPr algn="ctr"/>
            <a:r>
              <a:rPr lang="es-CR" dirty="0"/>
              <a:t>Significancia de los coeficientes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36C941-B700-4ADA-84B9-8B5D8AD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034662"/>
            <a:ext cx="5086350" cy="1571625"/>
          </a:xfrm>
          <a:prstGeom prst="rect">
            <a:avLst/>
          </a:prstGeom>
        </p:spPr>
      </p:pic>
      <p:pic>
        <p:nvPicPr>
          <p:cNvPr id="5" name="Picture 2" descr="Linear Regression Analysis in SPSS Statistics - Procedure, assumptions and  reporting the output.">
            <a:extLst>
              <a:ext uri="{FF2B5EF4-FFF2-40B4-BE49-F238E27FC236}">
                <a16:creationId xmlns:a16="http://schemas.microsoft.com/office/drawing/2014/main" id="{A4D45FB1-B99C-4A16-AD68-0D87AA6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219200"/>
            <a:ext cx="4343399" cy="36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89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818" y="1197864"/>
            <a:ext cx="5636895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marR="8064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235" dirty="0">
                <a:latin typeface="Times New Roman"/>
                <a:cs typeface="Times New Roman"/>
              </a:rPr>
              <a:t>A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100" dirty="0">
                <a:latin typeface="Times New Roman"/>
                <a:cs typeface="Times New Roman"/>
              </a:rPr>
              <a:t>nivel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confianza </a:t>
            </a:r>
            <a:r>
              <a:rPr sz="1800" spc="-75" dirty="0">
                <a:latin typeface="Times New Roman"/>
                <a:cs typeface="Times New Roman"/>
              </a:rPr>
              <a:t>del </a:t>
            </a:r>
            <a:r>
              <a:rPr sz="1800" spc="-60" dirty="0">
                <a:latin typeface="Times New Roman"/>
                <a:cs typeface="Times New Roman"/>
              </a:rPr>
              <a:t>95%,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concluye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0" dirty="0">
                <a:latin typeface="Times New Roman"/>
                <a:cs typeface="Times New Roman"/>
              </a:rPr>
              <a:t>coeficiente  </a:t>
            </a:r>
            <a:r>
              <a:rPr sz="1800" spc="-75" dirty="0">
                <a:latin typeface="Times New Roman"/>
                <a:cs typeface="Times New Roman"/>
              </a:rPr>
              <a:t>de correlación </a:t>
            </a:r>
            <a:r>
              <a:rPr sz="1800" spc="-100" dirty="0">
                <a:latin typeface="Times New Roman"/>
                <a:cs typeface="Times New Roman"/>
              </a:rPr>
              <a:t>poblacional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0" dirty="0">
                <a:latin typeface="Times New Roman"/>
                <a:cs typeface="Times New Roman"/>
              </a:rPr>
              <a:t>estadísticamente </a:t>
            </a:r>
            <a:r>
              <a:rPr sz="1800" spc="-65" dirty="0">
                <a:latin typeface="Times New Roman"/>
                <a:cs typeface="Times New Roman"/>
              </a:rPr>
              <a:t>diferente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0, </a:t>
            </a:r>
            <a:r>
              <a:rPr sz="1800" spc="-150" dirty="0">
                <a:latin typeface="Times New Roman"/>
                <a:cs typeface="Times New Roman"/>
              </a:rPr>
              <a:t>y 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50" dirty="0">
                <a:latin typeface="Times New Roman"/>
                <a:cs typeface="Times New Roman"/>
              </a:rPr>
              <a:t>por </a:t>
            </a:r>
            <a:r>
              <a:rPr sz="1800" spc="-70" dirty="0">
                <a:latin typeface="Times New Roman"/>
                <a:cs typeface="Times New Roman"/>
              </a:rPr>
              <a:t>lo </a:t>
            </a:r>
            <a:r>
              <a:rPr sz="1800" spc="-35" dirty="0">
                <a:latin typeface="Times New Roman"/>
                <a:cs typeface="Times New Roman"/>
              </a:rPr>
              <a:t>tanto,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100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gasto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2950">
              <a:latin typeface="Times New Roman"/>
              <a:cs typeface="Times New Roman"/>
            </a:endParaRPr>
          </a:p>
          <a:p>
            <a:pPr marL="349885" marR="81280" indent="-274320" algn="just">
              <a:lnSpc>
                <a:spcPct val="98800"/>
              </a:lnSpc>
              <a:spcBef>
                <a:spcPts val="5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50" dirty="0">
                <a:latin typeface="Times New Roman"/>
                <a:cs typeface="Times New Roman"/>
              </a:rPr>
              <a:t>Al </a:t>
            </a:r>
            <a:r>
              <a:rPr sz="1800" spc="-105" dirty="0">
                <a:latin typeface="Times New Roman"/>
                <a:cs typeface="Times New Roman"/>
              </a:rPr>
              <a:t>igual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90" dirty="0">
                <a:latin typeface="Times New Roman"/>
                <a:cs typeface="Times New Roman"/>
              </a:rPr>
              <a:t>con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0" dirty="0">
                <a:latin typeface="Times New Roman"/>
                <a:cs typeface="Times New Roman"/>
              </a:rPr>
              <a:t>prueba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60" dirty="0">
                <a:latin typeface="Alfios"/>
                <a:cs typeface="Alfios"/>
              </a:rPr>
              <a:t>β</a:t>
            </a:r>
            <a:r>
              <a:rPr sz="1800" spc="89" baseline="-20833" dirty="0">
                <a:latin typeface="DejaVu Sans Condensed"/>
                <a:cs typeface="DejaVu Sans Condensed"/>
              </a:rPr>
              <a:t>1</a:t>
            </a:r>
            <a:r>
              <a:rPr sz="1800" spc="60" dirty="0">
                <a:latin typeface="Times New Roman"/>
                <a:cs typeface="Times New Roman"/>
              </a:rPr>
              <a:t>,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90" dirty="0">
                <a:latin typeface="Times New Roman"/>
                <a:cs typeface="Times New Roman"/>
              </a:rPr>
              <a:t>hipótesis </a:t>
            </a:r>
            <a:r>
              <a:rPr sz="1800" spc="-95" dirty="0">
                <a:latin typeface="Times New Roman"/>
                <a:cs typeface="Times New Roman"/>
              </a:rPr>
              <a:t>nula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229" dirty="0">
                <a:latin typeface="Times New Roman"/>
                <a:cs typeface="Times New Roman"/>
              </a:rPr>
              <a:t>se  </a:t>
            </a:r>
            <a:r>
              <a:rPr sz="1800" spc="-100" dirty="0">
                <a:latin typeface="Times New Roman"/>
                <a:cs typeface="Times New Roman"/>
              </a:rPr>
              <a:t>rechaza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0" dirty="0">
                <a:latin typeface="Times New Roman"/>
                <a:cs typeface="Times New Roman"/>
              </a:rPr>
              <a:t>concluye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60" dirty="0">
                <a:latin typeface="Times New Roman"/>
                <a:cs typeface="Times New Roman"/>
              </a:rPr>
              <a:t>hay </a:t>
            </a:r>
            <a:r>
              <a:rPr sz="1800" spc="-105" dirty="0">
                <a:latin typeface="Times New Roman"/>
                <a:cs typeface="Times New Roman"/>
              </a:rPr>
              <a:t>una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0" dirty="0">
                <a:latin typeface="Times New Roman"/>
                <a:cs typeface="Times New Roman"/>
              </a:rPr>
              <a:t>positiva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00" dirty="0">
                <a:latin typeface="Times New Roman"/>
                <a:cs typeface="Times New Roman"/>
              </a:rPr>
              <a:t>los  gasto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publicidad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número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imes New Roman"/>
                <a:cs typeface="Times New Roman"/>
              </a:rPr>
              <a:t>pasajeros.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49885" marR="81280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95" dirty="0">
                <a:latin typeface="Times New Roman"/>
                <a:cs typeface="Times New Roman"/>
              </a:rPr>
              <a:t>hecho </a:t>
            </a:r>
            <a:r>
              <a:rPr sz="1800" spc="-80" dirty="0">
                <a:latin typeface="Times New Roman"/>
                <a:cs typeface="Times New Roman"/>
              </a:rPr>
              <a:t>de </a:t>
            </a:r>
            <a:r>
              <a:rPr sz="1800" spc="-40" dirty="0">
                <a:latin typeface="Times New Roman"/>
                <a:cs typeface="Times New Roman"/>
              </a:rPr>
              <a:t>tener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0" dirty="0">
                <a:latin typeface="Times New Roman"/>
                <a:cs typeface="Times New Roman"/>
              </a:rPr>
              <a:t>mismo </a:t>
            </a:r>
            <a:r>
              <a:rPr sz="1800" spc="-85" dirty="0">
                <a:latin typeface="Times New Roman"/>
                <a:cs typeface="Times New Roman"/>
              </a:rPr>
              <a:t>estadística </a:t>
            </a:r>
            <a:r>
              <a:rPr sz="1800" spc="-100" dirty="0">
                <a:latin typeface="Times New Roman"/>
                <a:cs typeface="Times New Roman"/>
              </a:rPr>
              <a:t>calculado </a:t>
            </a:r>
            <a:r>
              <a:rPr sz="1800" spc="-50" dirty="0">
                <a:latin typeface="Times New Roman"/>
                <a:cs typeface="Times New Roman"/>
              </a:rPr>
              <a:t>(13.995) </a:t>
            </a:r>
            <a:r>
              <a:rPr sz="1800" spc="-210" dirty="0">
                <a:latin typeface="Times New Roman"/>
                <a:cs typeface="Times New Roman"/>
              </a:rPr>
              <a:t>sea  </a:t>
            </a:r>
            <a:r>
              <a:rPr sz="1800" spc="-85" dirty="0">
                <a:latin typeface="Times New Roman"/>
                <a:cs typeface="Times New Roman"/>
              </a:rPr>
              <a:t>para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estimadores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55" dirty="0">
                <a:latin typeface="Alfios"/>
                <a:cs typeface="Alfios"/>
              </a:rPr>
              <a:t>β</a:t>
            </a:r>
            <a:r>
              <a:rPr sz="1800" spc="82" baseline="-20833" dirty="0">
                <a:latin typeface="DejaVu Sans Condensed"/>
                <a:cs typeface="DejaVu Sans Condensed"/>
              </a:rPr>
              <a:t>1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i="1" dirty="0">
                <a:latin typeface="Times New Roman"/>
                <a:cs typeface="Times New Roman"/>
              </a:rPr>
              <a:t>ρ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05" dirty="0">
                <a:latin typeface="Times New Roman"/>
                <a:cs typeface="Times New Roman"/>
              </a:rPr>
              <a:t>es </a:t>
            </a:r>
            <a:r>
              <a:rPr sz="1800" spc="-85" dirty="0">
                <a:latin typeface="Times New Roman"/>
                <a:cs typeface="Times New Roman"/>
              </a:rPr>
              <a:t>coincidencia. </a:t>
            </a:r>
            <a:r>
              <a:rPr sz="1800" spc="-100" dirty="0">
                <a:latin typeface="Times New Roman"/>
                <a:cs typeface="Times New Roman"/>
              </a:rPr>
              <a:t>Siempre </a:t>
            </a:r>
            <a:r>
              <a:rPr sz="1800" spc="-114" dirty="0">
                <a:latin typeface="Times New Roman"/>
                <a:cs typeface="Times New Roman"/>
              </a:rPr>
              <a:t>se  </a:t>
            </a:r>
            <a:r>
              <a:rPr sz="1800" spc="-65" dirty="0">
                <a:latin typeface="Times New Roman"/>
                <a:cs typeface="Times New Roman"/>
              </a:rPr>
              <a:t>obtendrá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114" dirty="0">
                <a:latin typeface="Times New Roman"/>
                <a:cs typeface="Times New Roman"/>
              </a:rPr>
              <a:t>mismos </a:t>
            </a:r>
            <a:r>
              <a:rPr sz="1800" spc="-80" dirty="0">
                <a:latin typeface="Times New Roman"/>
                <a:cs typeface="Times New Roman"/>
              </a:rPr>
              <a:t>resultados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95" dirty="0">
                <a:latin typeface="Times New Roman"/>
                <a:cs typeface="Times New Roman"/>
              </a:rPr>
              <a:t>estas </a:t>
            </a:r>
            <a:r>
              <a:rPr sz="1800" spc="-80" dirty="0">
                <a:latin typeface="Times New Roman"/>
                <a:cs typeface="Times New Roman"/>
              </a:rPr>
              <a:t>2 pruebas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90" dirty="0">
                <a:latin typeface="Times New Roman"/>
                <a:cs typeface="Times New Roman"/>
              </a:rPr>
              <a:t>hipótesis 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80" dirty="0">
                <a:latin typeface="Times New Roman"/>
                <a:cs typeface="Times New Roman"/>
              </a:rPr>
              <a:t>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Times New Roman"/>
                <a:cs typeface="Times New Roman"/>
              </a:rPr>
              <a:t>simple.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349885" marR="8064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350520" algn="l"/>
              </a:tabLst>
            </a:pPr>
            <a:r>
              <a:rPr sz="1800" spc="-140" dirty="0">
                <a:latin typeface="Times New Roman"/>
                <a:cs typeface="Times New Roman"/>
              </a:rPr>
              <a:t>Sin </a:t>
            </a:r>
            <a:r>
              <a:rPr sz="1800" spc="-90" dirty="0">
                <a:latin typeface="Times New Roman"/>
                <a:cs typeface="Times New Roman"/>
              </a:rPr>
              <a:t>embargo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debe realizar </a:t>
            </a:r>
            <a:r>
              <a:rPr sz="1800" spc="-125" dirty="0">
                <a:latin typeface="Times New Roman"/>
                <a:cs typeface="Times New Roman"/>
              </a:rPr>
              <a:t>ambas </a:t>
            </a:r>
            <a:r>
              <a:rPr sz="1800" spc="-80" dirty="0">
                <a:latin typeface="Times New Roman"/>
                <a:cs typeface="Times New Roman"/>
              </a:rPr>
              <a:t>pruebas </a:t>
            </a:r>
            <a:r>
              <a:rPr sz="1800" spc="-160" dirty="0">
                <a:latin typeface="Times New Roman"/>
                <a:cs typeface="Times New Roman"/>
              </a:rPr>
              <a:t>ya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50" dirty="0">
                <a:latin typeface="Times New Roman"/>
                <a:cs typeface="Times New Roman"/>
              </a:rPr>
              <a:t>esta  </a:t>
            </a:r>
            <a:r>
              <a:rPr sz="1800" spc="-105" dirty="0">
                <a:latin typeface="Times New Roman"/>
                <a:cs typeface="Times New Roman"/>
              </a:rPr>
              <a:t>igualdad </a:t>
            </a:r>
            <a:r>
              <a:rPr sz="1800" spc="-80" dirty="0">
                <a:latin typeface="Times New Roman"/>
                <a:cs typeface="Times New Roman"/>
              </a:rPr>
              <a:t>no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80" dirty="0">
                <a:latin typeface="Times New Roman"/>
                <a:cs typeface="Times New Roman"/>
              </a:rPr>
              <a:t>mantiene en 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75" dirty="0">
                <a:latin typeface="Times New Roman"/>
                <a:cs typeface="Times New Roman"/>
              </a:rPr>
              <a:t>de regresión múltiple  </a:t>
            </a:r>
            <a:r>
              <a:rPr sz="1800" spc="-95" dirty="0">
                <a:latin typeface="Times New Roman"/>
                <a:cs typeface="Times New Roman"/>
              </a:rPr>
              <a:t>como </a:t>
            </a:r>
            <a:r>
              <a:rPr sz="1800" spc="-105" dirty="0">
                <a:latin typeface="Times New Roman"/>
                <a:cs typeface="Times New Roman"/>
              </a:rPr>
              <a:t>se </a:t>
            </a:r>
            <a:r>
              <a:rPr sz="1800" spc="-95" dirty="0">
                <a:latin typeface="Times New Roman"/>
                <a:cs typeface="Times New Roman"/>
              </a:rPr>
              <a:t>verá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70" dirty="0">
                <a:latin typeface="Times New Roman"/>
                <a:cs typeface="Times New Roman"/>
              </a:rPr>
              <a:t>el próximo</a:t>
            </a:r>
            <a:r>
              <a:rPr sz="1800" spc="125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capítulo.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7372" y="360425"/>
            <a:ext cx="496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/>
              <a:t>Estimación </a:t>
            </a:r>
            <a:r>
              <a:rPr sz="2800" spc="-220" dirty="0"/>
              <a:t>y </a:t>
            </a:r>
            <a:r>
              <a:rPr sz="2800" spc="-65" dirty="0"/>
              <a:t>prueba </a:t>
            </a:r>
            <a:r>
              <a:rPr sz="2800" spc="-60" dirty="0"/>
              <a:t>de</a:t>
            </a:r>
            <a:r>
              <a:rPr sz="2800" spc="-355" dirty="0"/>
              <a:t> </a:t>
            </a:r>
            <a:r>
              <a:rPr sz="2800" spc="-55" dirty="0"/>
              <a:t>hipótesis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700556" y="1665162"/>
            <a:ext cx="1563776" cy="4500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2654" y="218694"/>
            <a:ext cx="3467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0" dirty="0"/>
              <a:t>Ejercicio </a:t>
            </a:r>
            <a:r>
              <a:rPr sz="3200" spc="-75" dirty="0"/>
              <a:t>de</a:t>
            </a:r>
            <a:r>
              <a:rPr sz="3200" spc="-225" dirty="0"/>
              <a:t> </a:t>
            </a:r>
            <a:r>
              <a:rPr sz="3200" spc="-120" dirty="0"/>
              <a:t>práctica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94621" y="864708"/>
            <a:ext cx="8016875" cy="5588635"/>
            <a:chOff x="394621" y="864708"/>
            <a:chExt cx="8016875" cy="5588635"/>
          </a:xfrm>
        </p:grpSpPr>
        <p:sp>
          <p:nvSpPr>
            <p:cNvPr id="4" name="object 4"/>
            <p:cNvSpPr/>
            <p:nvPr/>
          </p:nvSpPr>
          <p:spPr>
            <a:xfrm>
              <a:off x="394621" y="864708"/>
              <a:ext cx="7485335" cy="55886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5927" y="1628775"/>
              <a:ext cx="4415028" cy="30641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159" y="3933075"/>
              <a:ext cx="2764409" cy="23898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050036"/>
            <a:ext cx="6118860" cy="498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85" dirty="0">
                <a:latin typeface="Times New Roman"/>
                <a:cs typeface="Times New Roman"/>
              </a:rPr>
              <a:t>ejercicio </a:t>
            </a:r>
            <a:r>
              <a:rPr sz="2000" spc="-55" dirty="0">
                <a:latin typeface="Times New Roman"/>
                <a:cs typeface="Times New Roman"/>
              </a:rPr>
              <a:t>anterior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determine: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Clr>
                <a:srgbClr val="D24717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95" dirty="0">
                <a:latin typeface="Times New Roman"/>
                <a:cs typeface="Times New Roman"/>
              </a:rPr>
              <a:t>La </a:t>
            </a:r>
            <a:r>
              <a:rPr sz="2000" spc="-80" dirty="0">
                <a:latin typeface="Times New Roman"/>
                <a:cs typeface="Times New Roman"/>
              </a:rPr>
              <a:t>correlación </a:t>
            </a:r>
            <a:r>
              <a:rPr sz="2000" spc="-45" dirty="0">
                <a:latin typeface="Times New Roman"/>
                <a:cs typeface="Times New Roman"/>
              </a:rPr>
              <a:t>entre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0" dirty="0">
                <a:latin typeface="Times New Roman"/>
                <a:cs typeface="Times New Roman"/>
              </a:rPr>
              <a:t>peso </a:t>
            </a:r>
            <a:r>
              <a:rPr sz="2000" spc="-170" dirty="0">
                <a:latin typeface="Times New Roman"/>
                <a:cs typeface="Times New Roman"/>
              </a:rPr>
              <a:t>y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spc="-360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glucosa.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45" dirty="0">
                <a:latin typeface="Times New Roman"/>
                <a:cs typeface="Times New Roman"/>
              </a:rPr>
              <a:t>Interprete </a:t>
            </a:r>
            <a:r>
              <a:rPr sz="2000" spc="-80" dirty="0">
                <a:latin typeface="Times New Roman"/>
                <a:cs typeface="Times New Roman"/>
              </a:rPr>
              <a:t>el resultado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0" dirty="0">
                <a:latin typeface="Times New Roman"/>
                <a:cs typeface="Times New Roman"/>
              </a:rPr>
              <a:t>la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correlación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195" dirty="0">
                <a:latin typeface="Times New Roman"/>
                <a:cs typeface="Times New Roman"/>
              </a:rPr>
              <a:t>La </a:t>
            </a:r>
            <a:r>
              <a:rPr sz="2000" spc="-105" dirty="0">
                <a:latin typeface="Times New Roman"/>
                <a:cs typeface="Times New Roman"/>
              </a:rPr>
              <a:t>ecuación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80" dirty="0">
                <a:latin typeface="Times New Roman"/>
                <a:cs typeface="Times New Roman"/>
              </a:rPr>
              <a:t>regresión </a:t>
            </a:r>
            <a:r>
              <a:rPr sz="2000" spc="-100" dirty="0">
                <a:latin typeface="Times New Roman"/>
                <a:cs typeface="Times New Roman"/>
              </a:rPr>
              <a:t>lineal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simple.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AutoNum type="arabicPeriod"/>
              <a:tabLst>
                <a:tab pos="469900" algn="l"/>
                <a:tab pos="470534" algn="l"/>
              </a:tabLst>
            </a:pPr>
            <a:r>
              <a:rPr sz="2000" spc="-45" dirty="0">
                <a:latin typeface="Times New Roman"/>
                <a:cs typeface="Times New Roman"/>
              </a:rPr>
              <a:t>Interprete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105" dirty="0">
                <a:latin typeface="Times New Roman"/>
                <a:cs typeface="Times New Roman"/>
              </a:rPr>
              <a:t>valor </a:t>
            </a:r>
            <a:r>
              <a:rPr sz="2000" spc="-80" dirty="0">
                <a:latin typeface="Times New Roman"/>
                <a:cs typeface="Times New Roman"/>
              </a:rPr>
              <a:t>del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204" dirty="0">
                <a:latin typeface="Times New Roman"/>
                <a:cs typeface="Times New Roman"/>
              </a:rPr>
              <a:t>B1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0" dirty="0">
                <a:latin typeface="Times New Roman"/>
                <a:cs typeface="Times New Roman"/>
              </a:rPr>
              <a:t>peso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AutoNum type="arabicPeriod"/>
              <a:tabLst>
                <a:tab pos="470534" algn="l"/>
              </a:tabLst>
            </a:pPr>
            <a:r>
              <a:rPr sz="2000" spc="-130" dirty="0">
                <a:latin typeface="Times New Roman"/>
                <a:cs typeface="Times New Roman"/>
              </a:rPr>
              <a:t>Realiza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5" dirty="0">
                <a:latin typeface="Times New Roman"/>
                <a:cs typeface="Times New Roman"/>
              </a:rPr>
              <a:t>prueba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5" dirty="0">
                <a:latin typeface="Times New Roman"/>
                <a:cs typeface="Times New Roman"/>
              </a:rPr>
              <a:t>hipótesis </a:t>
            </a:r>
            <a:r>
              <a:rPr sz="2000" spc="-100" dirty="0">
                <a:latin typeface="Times New Roman"/>
                <a:cs typeface="Times New Roman"/>
              </a:rPr>
              <a:t>para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75" dirty="0">
                <a:latin typeface="Times New Roman"/>
                <a:cs typeface="Times New Roman"/>
              </a:rPr>
              <a:t>peso,  </a:t>
            </a:r>
            <a:r>
              <a:rPr sz="2000" spc="-114" dirty="0">
                <a:latin typeface="Times New Roman"/>
                <a:cs typeface="Times New Roman"/>
              </a:rPr>
              <a:t>bajo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supuesto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90" dirty="0">
                <a:latin typeface="Times New Roman"/>
                <a:cs typeface="Times New Roman"/>
              </a:rPr>
              <a:t>que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debería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70" dirty="0">
                <a:latin typeface="Times New Roman"/>
                <a:cs typeface="Times New Roman"/>
              </a:rPr>
              <a:t>diferente </a:t>
            </a:r>
            <a:r>
              <a:rPr sz="2000" spc="-85" dirty="0">
                <a:latin typeface="Times New Roman"/>
                <a:cs typeface="Times New Roman"/>
              </a:rPr>
              <a:t>de  </a:t>
            </a:r>
            <a:r>
              <a:rPr sz="2000" spc="-5" dirty="0">
                <a:latin typeface="Times New Roman"/>
                <a:cs typeface="Times New Roman"/>
              </a:rPr>
              <a:t>0.</a:t>
            </a:r>
            <a:endParaRPr sz="2000">
              <a:latin typeface="Times New Roman"/>
              <a:cs typeface="Times New Roman"/>
            </a:endParaRPr>
          </a:p>
          <a:p>
            <a:pPr marL="469900" marR="14604" indent="-457834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AutoNum type="arabicPeriod"/>
              <a:tabLst>
                <a:tab pos="470534" algn="l"/>
              </a:tabLst>
            </a:pPr>
            <a:r>
              <a:rPr sz="2000" spc="-114" dirty="0">
                <a:latin typeface="Times New Roman"/>
                <a:cs typeface="Times New Roman"/>
              </a:rPr>
              <a:t>Realice </a:t>
            </a:r>
            <a:r>
              <a:rPr sz="2000" spc="-125" dirty="0">
                <a:latin typeface="Times New Roman"/>
                <a:cs typeface="Times New Roman"/>
              </a:rPr>
              <a:t>la </a:t>
            </a:r>
            <a:r>
              <a:rPr sz="2000" spc="-75" dirty="0">
                <a:latin typeface="Times New Roman"/>
                <a:cs typeface="Times New Roman"/>
              </a:rPr>
              <a:t>prueba </a:t>
            </a:r>
            <a:r>
              <a:rPr sz="2000" spc="-100" dirty="0">
                <a:latin typeface="Times New Roman"/>
                <a:cs typeface="Times New Roman"/>
              </a:rPr>
              <a:t>para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Rho, </a:t>
            </a:r>
            <a:r>
              <a:rPr sz="2000" spc="-114" dirty="0">
                <a:latin typeface="Times New Roman"/>
                <a:cs typeface="Times New Roman"/>
              </a:rPr>
              <a:t>bajo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supuesto de  que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90" dirty="0">
                <a:latin typeface="Times New Roman"/>
                <a:cs typeface="Times New Roman"/>
              </a:rPr>
              <a:t>coeficiente </a:t>
            </a:r>
            <a:r>
              <a:rPr sz="2000" spc="-85" dirty="0">
                <a:latin typeface="Times New Roman"/>
                <a:cs typeface="Times New Roman"/>
              </a:rPr>
              <a:t>debería </a:t>
            </a:r>
            <a:r>
              <a:rPr sz="2000" spc="-75" dirty="0">
                <a:latin typeface="Times New Roman"/>
                <a:cs typeface="Times New Roman"/>
              </a:rPr>
              <a:t>ser </a:t>
            </a:r>
            <a:r>
              <a:rPr sz="2000" spc="-70" dirty="0">
                <a:latin typeface="Times New Roman"/>
                <a:cs typeface="Times New Roman"/>
              </a:rPr>
              <a:t>diferente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  <a:p>
            <a:pPr marL="469900" marR="15875" indent="-457834" algn="just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85000"/>
              <a:buAutoNum type="arabicPeriod"/>
              <a:tabLst>
                <a:tab pos="470534" algn="l"/>
              </a:tabLst>
            </a:pPr>
            <a:r>
              <a:rPr sz="2000" spc="-65" dirty="0">
                <a:latin typeface="Times New Roman"/>
                <a:cs typeface="Times New Roman"/>
              </a:rPr>
              <a:t>Determine </a:t>
            </a:r>
            <a:r>
              <a:rPr sz="2000" spc="-80" dirty="0">
                <a:latin typeface="Times New Roman"/>
                <a:cs typeface="Times New Roman"/>
              </a:rPr>
              <a:t>el </a:t>
            </a:r>
            <a:r>
              <a:rPr sz="2000" spc="-75" dirty="0">
                <a:latin typeface="Times New Roman"/>
                <a:cs typeface="Times New Roman"/>
              </a:rPr>
              <a:t>intervalo </a:t>
            </a:r>
            <a:r>
              <a:rPr sz="2000" spc="-85" dirty="0">
                <a:latin typeface="Times New Roman"/>
                <a:cs typeface="Times New Roman"/>
              </a:rPr>
              <a:t>de </a:t>
            </a:r>
            <a:r>
              <a:rPr sz="2000" spc="-125" dirty="0">
                <a:latin typeface="Times New Roman"/>
                <a:cs typeface="Times New Roman"/>
              </a:rPr>
              <a:t>confianza </a:t>
            </a:r>
            <a:r>
              <a:rPr sz="2000" spc="-80" dirty="0">
                <a:latin typeface="Times New Roman"/>
                <a:cs typeface="Times New Roman"/>
              </a:rPr>
              <a:t>del </a:t>
            </a:r>
            <a:r>
              <a:rPr sz="2000" spc="-114" dirty="0">
                <a:latin typeface="Times New Roman"/>
                <a:cs typeface="Times New Roman"/>
              </a:rPr>
              <a:t>95% </a:t>
            </a:r>
            <a:r>
              <a:rPr sz="2000" spc="-100" dirty="0">
                <a:latin typeface="Times New Roman"/>
                <a:cs typeface="Times New Roman"/>
              </a:rPr>
              <a:t>para </a:t>
            </a:r>
            <a:r>
              <a:rPr sz="2000" spc="-90" dirty="0">
                <a:latin typeface="Times New Roman"/>
                <a:cs typeface="Times New Roman"/>
              </a:rPr>
              <a:t>el  coeficiente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peso.</a:t>
            </a:r>
            <a:endParaRPr sz="20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660"/>
              </a:spcBef>
            </a:pPr>
            <a:r>
              <a:rPr sz="2000" spc="-120" dirty="0">
                <a:latin typeface="Times New Roman"/>
                <a:cs typeface="Times New Roman"/>
              </a:rPr>
              <a:t>Para </a:t>
            </a:r>
            <a:r>
              <a:rPr sz="2000" spc="-90" dirty="0">
                <a:latin typeface="Times New Roman"/>
                <a:cs typeface="Times New Roman"/>
              </a:rPr>
              <a:t>todas </a:t>
            </a:r>
            <a:r>
              <a:rPr sz="2000" spc="-135" dirty="0">
                <a:latin typeface="Times New Roman"/>
                <a:cs typeface="Times New Roman"/>
              </a:rPr>
              <a:t>las </a:t>
            </a:r>
            <a:r>
              <a:rPr sz="2000" spc="-85" dirty="0">
                <a:latin typeface="Times New Roman"/>
                <a:cs typeface="Times New Roman"/>
              </a:rPr>
              <a:t>pruebas </a:t>
            </a:r>
            <a:r>
              <a:rPr sz="2000" spc="-120" dirty="0">
                <a:latin typeface="Times New Roman"/>
                <a:cs typeface="Times New Roman"/>
              </a:rPr>
              <a:t>se </a:t>
            </a:r>
            <a:r>
              <a:rPr sz="2000" spc="-40" dirty="0">
                <a:latin typeface="Times New Roman"/>
                <a:cs typeface="Times New Roman"/>
              </a:rPr>
              <a:t>parte </a:t>
            </a:r>
            <a:r>
              <a:rPr sz="2000" spc="-85" dirty="0">
                <a:latin typeface="Times New Roman"/>
                <a:cs typeface="Times New Roman"/>
              </a:rPr>
              <a:t>de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α=0.05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2654" y="218694"/>
            <a:ext cx="3467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0" dirty="0"/>
              <a:t>Ejercicio </a:t>
            </a:r>
            <a:r>
              <a:rPr sz="3200" spc="-75" dirty="0"/>
              <a:t>de</a:t>
            </a:r>
            <a:r>
              <a:rPr sz="3200" spc="-225" dirty="0"/>
              <a:t> </a:t>
            </a:r>
            <a:r>
              <a:rPr sz="3200" spc="-120" dirty="0"/>
              <a:t>práctica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715752" y="1268730"/>
            <a:ext cx="1720258" cy="2079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74498" y="3886427"/>
            <a:ext cx="1738956" cy="2202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58140"/>
            <a:ext cx="16725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/>
              <a:t>Conclusión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8318" y="1197864"/>
            <a:ext cx="5532120" cy="447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65" dirty="0">
                <a:latin typeface="Times New Roman"/>
                <a:cs typeface="Times New Roman"/>
              </a:rPr>
              <a:t>presente </a:t>
            </a:r>
            <a:r>
              <a:rPr sz="1800" spc="-80" dirty="0">
                <a:latin typeface="Times New Roman"/>
                <a:cs typeface="Times New Roman"/>
              </a:rPr>
              <a:t>capítulo abordó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80" dirty="0">
                <a:latin typeface="Times New Roman"/>
                <a:cs typeface="Times New Roman"/>
              </a:rPr>
              <a:t>principios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100" dirty="0">
                <a:latin typeface="Times New Roman"/>
                <a:cs typeface="Times New Roman"/>
              </a:rPr>
              <a:t>regresión  </a:t>
            </a:r>
            <a:r>
              <a:rPr sz="1800" spc="-105" dirty="0">
                <a:latin typeface="Times New Roman"/>
                <a:cs typeface="Times New Roman"/>
              </a:rPr>
              <a:t>bivariada </a:t>
            </a:r>
            <a:r>
              <a:rPr sz="1800" spc="-150" dirty="0">
                <a:latin typeface="Times New Roman"/>
                <a:cs typeface="Times New Roman"/>
              </a:rPr>
              <a:t>y </a:t>
            </a:r>
            <a:r>
              <a:rPr sz="1800" spc="-70" dirty="0">
                <a:latin typeface="Times New Roman"/>
                <a:cs typeface="Times New Roman"/>
              </a:rPr>
              <a:t>el </a:t>
            </a:r>
            <a:r>
              <a:rPr sz="1800" spc="-114" dirty="0">
                <a:latin typeface="Times New Roman"/>
                <a:cs typeface="Times New Roman"/>
              </a:rPr>
              <a:t>análisis </a:t>
            </a:r>
            <a:r>
              <a:rPr sz="1800" spc="-75" dirty="0">
                <a:latin typeface="Times New Roman"/>
                <a:cs typeface="Times New Roman"/>
              </a:rPr>
              <a:t>de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correlación.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D24717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86385" marR="5715" indent="-274320" algn="just">
              <a:lnSpc>
                <a:spcPct val="100000"/>
              </a:lnSpc>
              <a:buClr>
                <a:srgbClr val="D24717"/>
              </a:buClr>
              <a:buSzPct val="83333"/>
              <a:buFont typeface="Arial"/>
              <a:buChar char=""/>
              <a:tabLst>
                <a:tab pos="287020" algn="l"/>
              </a:tabLst>
            </a:pPr>
            <a:r>
              <a:rPr sz="1800" spc="-50" dirty="0">
                <a:latin typeface="Times New Roman"/>
                <a:cs typeface="Times New Roman"/>
              </a:rPr>
              <a:t>Dentro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los </a:t>
            </a:r>
            <a:r>
              <a:rPr sz="1800" spc="-90" dirty="0">
                <a:latin typeface="Times New Roman"/>
                <a:cs typeface="Times New Roman"/>
              </a:rPr>
              <a:t>temas </a:t>
            </a:r>
            <a:r>
              <a:rPr sz="1800" spc="-100" dirty="0">
                <a:latin typeface="Times New Roman"/>
                <a:cs typeface="Times New Roman"/>
              </a:rPr>
              <a:t>vistos </a:t>
            </a:r>
            <a:r>
              <a:rPr sz="1800" spc="-75" dirty="0">
                <a:latin typeface="Times New Roman"/>
                <a:cs typeface="Times New Roman"/>
              </a:rPr>
              <a:t>en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85" dirty="0">
                <a:latin typeface="Times New Roman"/>
                <a:cs typeface="Times New Roman"/>
              </a:rPr>
              <a:t>metodología </a:t>
            </a:r>
            <a:r>
              <a:rPr sz="1800" spc="-80" dirty="0">
                <a:latin typeface="Times New Roman"/>
                <a:cs typeface="Times New Roman"/>
              </a:rPr>
              <a:t>de un </a:t>
            </a:r>
            <a:r>
              <a:rPr sz="1800" spc="-85" dirty="0">
                <a:latin typeface="Times New Roman"/>
                <a:cs typeface="Times New Roman"/>
              </a:rPr>
              <a:t>modelo </a:t>
            </a:r>
            <a:r>
              <a:rPr sz="1800" spc="-200" dirty="0">
                <a:latin typeface="Times New Roman"/>
                <a:cs typeface="Times New Roman"/>
              </a:rPr>
              <a:t>de 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105" dirty="0">
                <a:latin typeface="Times New Roman"/>
                <a:cs typeface="Times New Roman"/>
              </a:rPr>
              <a:t>bivariada se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expusieron: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105" dirty="0">
                <a:latin typeface="Times New Roman"/>
                <a:cs typeface="Times New Roman"/>
              </a:rPr>
              <a:t>lógica </a:t>
            </a:r>
            <a:r>
              <a:rPr sz="1800" spc="-40" dirty="0">
                <a:latin typeface="Times New Roman"/>
                <a:cs typeface="Times New Roman"/>
              </a:rPr>
              <a:t>entre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30" dirty="0">
                <a:latin typeface="Times New Roman"/>
                <a:cs typeface="Times New Roman"/>
              </a:rPr>
              <a:t>-La </a:t>
            </a:r>
            <a:r>
              <a:rPr sz="1800" spc="-90" dirty="0">
                <a:latin typeface="Times New Roman"/>
                <a:cs typeface="Times New Roman"/>
              </a:rPr>
              <a:t>estimación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60" dirty="0">
                <a:latin typeface="Times New Roman"/>
                <a:cs typeface="Times New Roman"/>
              </a:rPr>
              <a:t>recta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70" dirty="0">
                <a:latin typeface="Times New Roman"/>
                <a:cs typeface="Times New Roman"/>
              </a:rPr>
              <a:t>mejor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ajuste</a:t>
            </a:r>
            <a:endParaRPr sz="180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spcBef>
                <a:spcPts val="600"/>
              </a:spcBef>
              <a:tabLst>
                <a:tab pos="802640" algn="l"/>
                <a:tab pos="1134110" algn="l"/>
                <a:tab pos="1985010" algn="l"/>
                <a:tab pos="2216150" algn="l"/>
                <a:tab pos="2489835" algn="l"/>
                <a:tab pos="3506470" algn="l"/>
                <a:tab pos="3839210" algn="l"/>
                <a:tab pos="4204970" algn="l"/>
                <a:tab pos="5322570" algn="l"/>
              </a:tabLst>
            </a:pPr>
            <a:r>
              <a:rPr sz="1800" spc="-40" dirty="0">
                <a:latin typeface="Times New Roman"/>
                <a:cs typeface="Times New Roman"/>
              </a:rPr>
              <a:t>-</a:t>
            </a:r>
            <a:r>
              <a:rPr sz="1800" spc="-55" dirty="0">
                <a:latin typeface="Times New Roman"/>
                <a:cs typeface="Times New Roman"/>
              </a:rPr>
              <a:t>P</a:t>
            </a:r>
            <a:r>
              <a:rPr sz="1800" spc="10" dirty="0">
                <a:latin typeface="Times New Roman"/>
                <a:cs typeface="Times New Roman"/>
              </a:rPr>
              <a:t>r</a:t>
            </a:r>
            <a:r>
              <a:rPr sz="1800" spc="-95" dirty="0">
                <a:latin typeface="Times New Roman"/>
                <a:cs typeface="Times New Roman"/>
              </a:rPr>
              <a:t>ueba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0" dirty="0">
                <a:latin typeface="Times New Roman"/>
                <a:cs typeface="Times New Roman"/>
              </a:rPr>
              <a:t>hipóte</a:t>
            </a:r>
            <a:r>
              <a:rPr sz="1800" spc="-85" dirty="0">
                <a:latin typeface="Times New Roman"/>
                <a:cs typeface="Times New Roman"/>
              </a:rPr>
              <a:t>s</a:t>
            </a:r>
            <a:r>
              <a:rPr sz="1800" spc="-114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50" dirty="0">
                <a:latin typeface="Times New Roman"/>
                <a:cs typeface="Times New Roman"/>
              </a:rPr>
              <a:t>y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5" dirty="0">
                <a:latin typeface="Times New Roman"/>
                <a:cs typeface="Times New Roman"/>
              </a:rPr>
              <a:t>est</a:t>
            </a:r>
            <a:r>
              <a:rPr sz="1800" spc="-60" dirty="0">
                <a:latin typeface="Times New Roman"/>
                <a:cs typeface="Times New Roman"/>
              </a:rPr>
              <a:t>i</a:t>
            </a:r>
            <a:r>
              <a:rPr sz="1800" spc="-105" dirty="0">
                <a:latin typeface="Times New Roman"/>
                <a:cs typeface="Times New Roman"/>
              </a:rPr>
              <a:t>mación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d</a:t>
            </a:r>
            <a:r>
              <a:rPr sz="1800" spc="-70" dirty="0">
                <a:latin typeface="Times New Roman"/>
                <a:cs typeface="Times New Roman"/>
              </a:rPr>
              <a:t>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0" dirty="0">
                <a:latin typeface="Times New Roman"/>
                <a:cs typeface="Times New Roman"/>
              </a:rPr>
              <a:t>lo</a:t>
            </a:r>
            <a:r>
              <a:rPr sz="1800" spc="-9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85" dirty="0">
                <a:latin typeface="Times New Roman"/>
                <a:cs typeface="Times New Roman"/>
              </a:rPr>
              <a:t>estimado</a:t>
            </a:r>
            <a:r>
              <a:rPr sz="1800" spc="-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es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0" dirty="0">
                <a:latin typeface="Times New Roman"/>
                <a:cs typeface="Times New Roman"/>
              </a:rPr>
              <a:t>de  </a:t>
            </a:r>
            <a:r>
              <a:rPr sz="1800" spc="-60" dirty="0">
                <a:latin typeface="Times New Roman"/>
                <a:cs typeface="Times New Roman"/>
              </a:rPr>
              <a:t>regresión.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</a:pPr>
            <a:r>
              <a:rPr sz="1500" spc="-370" dirty="0">
                <a:solidFill>
                  <a:srgbClr val="D24717"/>
                </a:solidFill>
                <a:latin typeface="Arial"/>
                <a:cs typeface="Arial"/>
              </a:rPr>
              <a:t> </a:t>
            </a:r>
            <a:r>
              <a:rPr sz="1800" spc="-125" dirty="0">
                <a:latin typeface="Times New Roman"/>
                <a:cs typeface="Times New Roman"/>
              </a:rPr>
              <a:t>El </a:t>
            </a:r>
            <a:r>
              <a:rPr sz="1800" spc="-70" dirty="0">
                <a:latin typeface="Times New Roman"/>
                <a:cs typeface="Times New Roman"/>
              </a:rPr>
              <a:t>utilizar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regresión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110" dirty="0">
                <a:latin typeface="Times New Roman"/>
                <a:cs typeface="Times New Roman"/>
              </a:rPr>
              <a:t>la </a:t>
            </a:r>
            <a:r>
              <a:rPr sz="1800" spc="-75" dirty="0">
                <a:latin typeface="Times New Roman"/>
                <a:cs typeface="Times New Roman"/>
              </a:rPr>
              <a:t>correlación </a:t>
            </a:r>
            <a:r>
              <a:rPr sz="1800" spc="-85" dirty="0">
                <a:latin typeface="Times New Roman"/>
                <a:cs typeface="Times New Roman"/>
              </a:rPr>
              <a:t>debe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00" dirty="0">
                <a:latin typeface="Times New Roman"/>
                <a:cs typeface="Times New Roman"/>
              </a:rPr>
              <a:t>pasar </a:t>
            </a:r>
            <a:r>
              <a:rPr sz="1800" spc="-70" dirty="0">
                <a:latin typeface="Times New Roman"/>
                <a:cs typeface="Times New Roman"/>
              </a:rPr>
              <a:t>ante </a:t>
            </a:r>
            <a:r>
              <a:rPr sz="1800" spc="-110" dirty="0">
                <a:latin typeface="Times New Roman"/>
                <a:cs typeface="Times New Roman"/>
              </a:rPr>
              <a:t>todo  </a:t>
            </a:r>
            <a:r>
              <a:rPr sz="1800" spc="-80" dirty="0">
                <a:latin typeface="Times New Roman"/>
                <a:cs typeface="Times New Roman"/>
              </a:rPr>
              <a:t>sobre un </a:t>
            </a:r>
            <a:r>
              <a:rPr sz="1800" spc="-90" dirty="0">
                <a:latin typeface="Times New Roman"/>
                <a:cs typeface="Times New Roman"/>
              </a:rPr>
              <a:t>marco </a:t>
            </a:r>
            <a:r>
              <a:rPr sz="1800" spc="-80" dirty="0">
                <a:latin typeface="Times New Roman"/>
                <a:cs typeface="Times New Roman"/>
              </a:rPr>
              <a:t>conceptual </a:t>
            </a:r>
            <a:r>
              <a:rPr sz="1800" spc="-75" dirty="0">
                <a:latin typeface="Times New Roman"/>
                <a:cs typeface="Times New Roman"/>
              </a:rPr>
              <a:t>de lo </a:t>
            </a:r>
            <a:r>
              <a:rPr sz="1800" spc="-85" dirty="0">
                <a:latin typeface="Times New Roman"/>
                <a:cs typeface="Times New Roman"/>
              </a:rPr>
              <a:t>que </a:t>
            </a:r>
            <a:r>
              <a:rPr sz="1800" spc="-110" dirty="0">
                <a:latin typeface="Times New Roman"/>
                <a:cs typeface="Times New Roman"/>
              </a:rPr>
              <a:t>se </a:t>
            </a:r>
            <a:r>
              <a:rPr sz="1800" spc="-105" dirty="0">
                <a:latin typeface="Times New Roman"/>
                <a:cs typeface="Times New Roman"/>
              </a:rPr>
              <a:t>desea </a:t>
            </a:r>
            <a:r>
              <a:rPr sz="1800" spc="-90" dirty="0">
                <a:latin typeface="Times New Roman"/>
                <a:cs typeface="Times New Roman"/>
              </a:rPr>
              <a:t>analizar: </a:t>
            </a:r>
            <a:r>
              <a:rPr sz="1800" spc="-105" dirty="0">
                <a:latin typeface="Times New Roman"/>
                <a:cs typeface="Times New Roman"/>
              </a:rPr>
              <a:t>una  </a:t>
            </a:r>
            <a:r>
              <a:rPr sz="1800" spc="-80" dirty="0">
                <a:latin typeface="Times New Roman"/>
                <a:cs typeface="Times New Roman"/>
              </a:rPr>
              <a:t>relación </a:t>
            </a:r>
            <a:r>
              <a:rPr sz="1800" spc="-75" dirty="0">
                <a:latin typeface="Times New Roman"/>
                <a:cs typeface="Times New Roman"/>
              </a:rPr>
              <a:t>simétrica </a:t>
            </a:r>
            <a:r>
              <a:rPr sz="1800" spc="-80" dirty="0">
                <a:latin typeface="Times New Roman"/>
                <a:cs typeface="Times New Roman"/>
              </a:rPr>
              <a:t>o </a:t>
            </a:r>
            <a:r>
              <a:rPr sz="1800" spc="-85" dirty="0">
                <a:latin typeface="Times New Roman"/>
                <a:cs typeface="Times New Roman"/>
              </a:rPr>
              <a:t>asimétrica </a:t>
            </a:r>
            <a:r>
              <a:rPr sz="1800" spc="-75" dirty="0">
                <a:latin typeface="Times New Roman"/>
                <a:cs typeface="Times New Roman"/>
              </a:rPr>
              <a:t>de </a:t>
            </a:r>
            <a:r>
              <a:rPr sz="1800" spc="-120" dirty="0">
                <a:latin typeface="Times New Roman"/>
                <a:cs typeface="Times New Roman"/>
              </a:rPr>
              <a:t>las</a:t>
            </a:r>
            <a:r>
              <a:rPr sz="1800" spc="10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variables.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0215" y="3686644"/>
            <a:ext cx="2448306" cy="2478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5915" y="1268730"/>
            <a:ext cx="1885950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182" y="1334388"/>
            <a:ext cx="949325" cy="949325"/>
            <a:chOff x="317182" y="1334388"/>
            <a:chExt cx="949325" cy="949325"/>
          </a:xfrm>
        </p:grpSpPr>
        <p:sp>
          <p:nvSpPr>
            <p:cNvPr id="4" name="object 4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9"/>
                  </a:lnTo>
                  <a:lnTo>
                    <a:pt x="328862" y="21042"/>
                  </a:lnTo>
                  <a:lnTo>
                    <a:pt x="285860" y="36782"/>
                  </a:lnTo>
                  <a:lnTo>
                    <a:pt x="244946" y="56492"/>
                  </a:lnTo>
                  <a:lnTo>
                    <a:pt x="206356" y="79938"/>
                  </a:lnTo>
                  <a:lnTo>
                    <a:pt x="170324" y="106884"/>
                  </a:lnTo>
                  <a:lnTo>
                    <a:pt x="137086" y="137096"/>
                  </a:lnTo>
                  <a:lnTo>
                    <a:pt x="106878" y="170338"/>
                  </a:lnTo>
                  <a:lnTo>
                    <a:pt x="79934" y="206375"/>
                  </a:lnTo>
                  <a:lnTo>
                    <a:pt x="56490" y="244971"/>
                  </a:lnTo>
                  <a:lnTo>
                    <a:pt x="36781" y="285892"/>
                  </a:lnTo>
                  <a:lnTo>
                    <a:pt x="21042" y="328903"/>
                  </a:lnTo>
                  <a:lnTo>
                    <a:pt x="9508" y="373768"/>
                  </a:lnTo>
                  <a:lnTo>
                    <a:pt x="2416" y="420253"/>
                  </a:lnTo>
                  <a:lnTo>
                    <a:pt x="0" y="468122"/>
                  </a:lnTo>
                  <a:lnTo>
                    <a:pt x="2416" y="515968"/>
                  </a:lnTo>
                  <a:lnTo>
                    <a:pt x="9508" y="562433"/>
                  </a:lnTo>
                  <a:lnTo>
                    <a:pt x="21042" y="607281"/>
                  </a:lnTo>
                  <a:lnTo>
                    <a:pt x="36781" y="650277"/>
                  </a:lnTo>
                  <a:lnTo>
                    <a:pt x="56490" y="691186"/>
                  </a:lnTo>
                  <a:lnTo>
                    <a:pt x="79934" y="729773"/>
                  </a:lnTo>
                  <a:lnTo>
                    <a:pt x="106878" y="765801"/>
                  </a:lnTo>
                  <a:lnTo>
                    <a:pt x="137086" y="799036"/>
                  </a:lnTo>
                  <a:lnTo>
                    <a:pt x="170324" y="829242"/>
                  </a:lnTo>
                  <a:lnTo>
                    <a:pt x="206356" y="856185"/>
                  </a:lnTo>
                  <a:lnTo>
                    <a:pt x="244946" y="879628"/>
                  </a:lnTo>
                  <a:lnTo>
                    <a:pt x="285860" y="899336"/>
                  </a:lnTo>
                  <a:lnTo>
                    <a:pt x="328862" y="915075"/>
                  </a:lnTo>
                  <a:lnTo>
                    <a:pt x="373717" y="926608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8"/>
                  </a:lnTo>
                  <a:lnTo>
                    <a:pt x="607229" y="915075"/>
                  </a:lnTo>
                  <a:lnTo>
                    <a:pt x="650232" y="899336"/>
                  </a:lnTo>
                  <a:lnTo>
                    <a:pt x="691147" y="879628"/>
                  </a:lnTo>
                  <a:lnTo>
                    <a:pt x="729739" y="856185"/>
                  </a:lnTo>
                  <a:lnTo>
                    <a:pt x="765772" y="829242"/>
                  </a:lnTo>
                  <a:lnTo>
                    <a:pt x="799010" y="799036"/>
                  </a:lnTo>
                  <a:lnTo>
                    <a:pt x="829220" y="765801"/>
                  </a:lnTo>
                  <a:lnTo>
                    <a:pt x="856165" y="729773"/>
                  </a:lnTo>
                  <a:lnTo>
                    <a:pt x="879611" y="691186"/>
                  </a:lnTo>
                  <a:lnTo>
                    <a:pt x="899321" y="650277"/>
                  </a:lnTo>
                  <a:lnTo>
                    <a:pt x="915060" y="607281"/>
                  </a:lnTo>
                  <a:lnTo>
                    <a:pt x="926594" y="562433"/>
                  </a:lnTo>
                  <a:lnTo>
                    <a:pt x="933687" y="515968"/>
                  </a:lnTo>
                  <a:lnTo>
                    <a:pt x="936104" y="468122"/>
                  </a:lnTo>
                  <a:lnTo>
                    <a:pt x="933687" y="420253"/>
                  </a:lnTo>
                  <a:lnTo>
                    <a:pt x="926594" y="373768"/>
                  </a:lnTo>
                  <a:lnTo>
                    <a:pt x="915060" y="328903"/>
                  </a:lnTo>
                  <a:lnTo>
                    <a:pt x="899321" y="285892"/>
                  </a:lnTo>
                  <a:lnTo>
                    <a:pt x="879611" y="244971"/>
                  </a:lnTo>
                  <a:lnTo>
                    <a:pt x="856165" y="206375"/>
                  </a:lnTo>
                  <a:lnTo>
                    <a:pt x="829220" y="170338"/>
                  </a:lnTo>
                  <a:lnTo>
                    <a:pt x="799010" y="137096"/>
                  </a:lnTo>
                  <a:lnTo>
                    <a:pt x="765772" y="106884"/>
                  </a:lnTo>
                  <a:lnTo>
                    <a:pt x="729739" y="79938"/>
                  </a:lnTo>
                  <a:lnTo>
                    <a:pt x="691147" y="56492"/>
                  </a:lnTo>
                  <a:lnTo>
                    <a:pt x="650232" y="36782"/>
                  </a:lnTo>
                  <a:lnTo>
                    <a:pt x="607229" y="21042"/>
                  </a:lnTo>
                  <a:lnTo>
                    <a:pt x="562374" y="9509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32" y="1340738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8122"/>
                  </a:moveTo>
                  <a:lnTo>
                    <a:pt x="2416" y="420253"/>
                  </a:lnTo>
                  <a:lnTo>
                    <a:pt x="9508" y="373768"/>
                  </a:lnTo>
                  <a:lnTo>
                    <a:pt x="21042" y="328903"/>
                  </a:lnTo>
                  <a:lnTo>
                    <a:pt x="36781" y="285892"/>
                  </a:lnTo>
                  <a:lnTo>
                    <a:pt x="56490" y="244971"/>
                  </a:lnTo>
                  <a:lnTo>
                    <a:pt x="79934" y="206375"/>
                  </a:lnTo>
                  <a:lnTo>
                    <a:pt x="106878" y="170338"/>
                  </a:lnTo>
                  <a:lnTo>
                    <a:pt x="137086" y="137096"/>
                  </a:lnTo>
                  <a:lnTo>
                    <a:pt x="170324" y="106884"/>
                  </a:lnTo>
                  <a:lnTo>
                    <a:pt x="206356" y="79938"/>
                  </a:lnTo>
                  <a:lnTo>
                    <a:pt x="244946" y="56492"/>
                  </a:lnTo>
                  <a:lnTo>
                    <a:pt x="285860" y="36782"/>
                  </a:lnTo>
                  <a:lnTo>
                    <a:pt x="328862" y="21042"/>
                  </a:lnTo>
                  <a:lnTo>
                    <a:pt x="373717" y="9509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9"/>
                  </a:lnTo>
                  <a:lnTo>
                    <a:pt x="607229" y="21042"/>
                  </a:lnTo>
                  <a:lnTo>
                    <a:pt x="650232" y="36782"/>
                  </a:lnTo>
                  <a:lnTo>
                    <a:pt x="691147" y="56492"/>
                  </a:lnTo>
                  <a:lnTo>
                    <a:pt x="729739" y="79938"/>
                  </a:lnTo>
                  <a:lnTo>
                    <a:pt x="765772" y="106884"/>
                  </a:lnTo>
                  <a:lnTo>
                    <a:pt x="799010" y="137096"/>
                  </a:lnTo>
                  <a:lnTo>
                    <a:pt x="829220" y="170338"/>
                  </a:lnTo>
                  <a:lnTo>
                    <a:pt x="856165" y="206375"/>
                  </a:lnTo>
                  <a:lnTo>
                    <a:pt x="879611" y="244971"/>
                  </a:lnTo>
                  <a:lnTo>
                    <a:pt x="899321" y="285892"/>
                  </a:lnTo>
                  <a:lnTo>
                    <a:pt x="915060" y="328903"/>
                  </a:lnTo>
                  <a:lnTo>
                    <a:pt x="926594" y="373768"/>
                  </a:lnTo>
                  <a:lnTo>
                    <a:pt x="933687" y="420253"/>
                  </a:lnTo>
                  <a:lnTo>
                    <a:pt x="936104" y="468122"/>
                  </a:lnTo>
                  <a:lnTo>
                    <a:pt x="933687" y="515968"/>
                  </a:lnTo>
                  <a:lnTo>
                    <a:pt x="926594" y="562433"/>
                  </a:lnTo>
                  <a:lnTo>
                    <a:pt x="915060" y="607281"/>
                  </a:lnTo>
                  <a:lnTo>
                    <a:pt x="899321" y="650277"/>
                  </a:lnTo>
                  <a:lnTo>
                    <a:pt x="879611" y="691186"/>
                  </a:lnTo>
                  <a:lnTo>
                    <a:pt x="856165" y="729773"/>
                  </a:lnTo>
                  <a:lnTo>
                    <a:pt x="829220" y="765801"/>
                  </a:lnTo>
                  <a:lnTo>
                    <a:pt x="799010" y="799036"/>
                  </a:lnTo>
                  <a:lnTo>
                    <a:pt x="765772" y="829242"/>
                  </a:lnTo>
                  <a:lnTo>
                    <a:pt x="729739" y="856185"/>
                  </a:lnTo>
                  <a:lnTo>
                    <a:pt x="691147" y="879628"/>
                  </a:lnTo>
                  <a:lnTo>
                    <a:pt x="650232" y="899336"/>
                  </a:lnTo>
                  <a:lnTo>
                    <a:pt x="607229" y="915075"/>
                  </a:lnTo>
                  <a:lnTo>
                    <a:pt x="562374" y="926608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8"/>
                  </a:lnTo>
                  <a:lnTo>
                    <a:pt x="328862" y="915075"/>
                  </a:lnTo>
                  <a:lnTo>
                    <a:pt x="285860" y="899336"/>
                  </a:lnTo>
                  <a:lnTo>
                    <a:pt x="244946" y="879628"/>
                  </a:lnTo>
                  <a:lnTo>
                    <a:pt x="206356" y="856185"/>
                  </a:lnTo>
                  <a:lnTo>
                    <a:pt x="170324" y="829242"/>
                  </a:lnTo>
                  <a:lnTo>
                    <a:pt x="137086" y="799036"/>
                  </a:lnTo>
                  <a:lnTo>
                    <a:pt x="106878" y="765801"/>
                  </a:lnTo>
                  <a:lnTo>
                    <a:pt x="79934" y="729773"/>
                  </a:lnTo>
                  <a:lnTo>
                    <a:pt x="56490" y="691186"/>
                  </a:lnTo>
                  <a:lnTo>
                    <a:pt x="36781" y="650277"/>
                  </a:lnTo>
                  <a:lnTo>
                    <a:pt x="21042" y="607281"/>
                  </a:lnTo>
                  <a:lnTo>
                    <a:pt x="9508" y="562433"/>
                  </a:lnTo>
                  <a:lnTo>
                    <a:pt x="2416" y="515968"/>
                  </a:lnTo>
                  <a:lnTo>
                    <a:pt x="0" y="46812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440" y="1627123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182" y="3278632"/>
            <a:ext cx="949325" cy="949325"/>
            <a:chOff x="317182" y="3278632"/>
            <a:chExt cx="949325" cy="949325"/>
          </a:xfrm>
        </p:grpSpPr>
        <p:sp>
          <p:nvSpPr>
            <p:cNvPr id="8" name="object 8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045" y="0"/>
                  </a:moveTo>
                  <a:lnTo>
                    <a:pt x="420190" y="2416"/>
                  </a:lnTo>
                  <a:lnTo>
                    <a:pt x="373717" y="9508"/>
                  </a:lnTo>
                  <a:lnTo>
                    <a:pt x="328862" y="21041"/>
                  </a:lnTo>
                  <a:lnTo>
                    <a:pt x="285860" y="36780"/>
                  </a:lnTo>
                  <a:lnTo>
                    <a:pt x="244946" y="56488"/>
                  </a:lnTo>
                  <a:lnTo>
                    <a:pt x="206356" y="79931"/>
                  </a:lnTo>
                  <a:lnTo>
                    <a:pt x="170324" y="106874"/>
                  </a:lnTo>
                  <a:lnTo>
                    <a:pt x="137086" y="137080"/>
                  </a:lnTo>
                  <a:lnTo>
                    <a:pt x="106878" y="170315"/>
                  </a:lnTo>
                  <a:lnTo>
                    <a:pt x="79934" y="206343"/>
                  </a:lnTo>
                  <a:lnTo>
                    <a:pt x="56490" y="244930"/>
                  </a:lnTo>
                  <a:lnTo>
                    <a:pt x="36781" y="285839"/>
                  </a:lnTo>
                  <a:lnTo>
                    <a:pt x="21042" y="328835"/>
                  </a:lnTo>
                  <a:lnTo>
                    <a:pt x="9508" y="373683"/>
                  </a:lnTo>
                  <a:lnTo>
                    <a:pt x="2416" y="420148"/>
                  </a:lnTo>
                  <a:lnTo>
                    <a:pt x="0" y="467994"/>
                  </a:lnTo>
                  <a:lnTo>
                    <a:pt x="2416" y="515863"/>
                  </a:lnTo>
                  <a:lnTo>
                    <a:pt x="9508" y="562348"/>
                  </a:lnTo>
                  <a:lnTo>
                    <a:pt x="21042" y="607213"/>
                  </a:lnTo>
                  <a:lnTo>
                    <a:pt x="36781" y="650224"/>
                  </a:lnTo>
                  <a:lnTo>
                    <a:pt x="56490" y="691145"/>
                  </a:lnTo>
                  <a:lnTo>
                    <a:pt x="79934" y="729742"/>
                  </a:lnTo>
                  <a:lnTo>
                    <a:pt x="106878" y="765778"/>
                  </a:lnTo>
                  <a:lnTo>
                    <a:pt x="137086" y="799020"/>
                  </a:lnTo>
                  <a:lnTo>
                    <a:pt x="170324" y="829232"/>
                  </a:lnTo>
                  <a:lnTo>
                    <a:pt x="206356" y="856178"/>
                  </a:lnTo>
                  <a:lnTo>
                    <a:pt x="244946" y="879624"/>
                  </a:lnTo>
                  <a:lnTo>
                    <a:pt x="285860" y="899334"/>
                  </a:lnTo>
                  <a:lnTo>
                    <a:pt x="328862" y="915074"/>
                  </a:lnTo>
                  <a:lnTo>
                    <a:pt x="373717" y="926607"/>
                  </a:lnTo>
                  <a:lnTo>
                    <a:pt x="420190" y="933700"/>
                  </a:lnTo>
                  <a:lnTo>
                    <a:pt x="468045" y="936116"/>
                  </a:lnTo>
                  <a:lnTo>
                    <a:pt x="515901" y="933700"/>
                  </a:lnTo>
                  <a:lnTo>
                    <a:pt x="562374" y="926607"/>
                  </a:lnTo>
                  <a:lnTo>
                    <a:pt x="607229" y="915074"/>
                  </a:lnTo>
                  <a:lnTo>
                    <a:pt x="650232" y="899334"/>
                  </a:lnTo>
                  <a:lnTo>
                    <a:pt x="691147" y="879624"/>
                  </a:lnTo>
                  <a:lnTo>
                    <a:pt x="729739" y="856178"/>
                  </a:lnTo>
                  <a:lnTo>
                    <a:pt x="765772" y="829232"/>
                  </a:lnTo>
                  <a:lnTo>
                    <a:pt x="799010" y="799020"/>
                  </a:lnTo>
                  <a:lnTo>
                    <a:pt x="829220" y="765778"/>
                  </a:lnTo>
                  <a:lnTo>
                    <a:pt x="856165" y="729742"/>
                  </a:lnTo>
                  <a:lnTo>
                    <a:pt x="879611" y="691145"/>
                  </a:lnTo>
                  <a:lnTo>
                    <a:pt x="899321" y="650224"/>
                  </a:lnTo>
                  <a:lnTo>
                    <a:pt x="915060" y="607213"/>
                  </a:lnTo>
                  <a:lnTo>
                    <a:pt x="926594" y="562348"/>
                  </a:lnTo>
                  <a:lnTo>
                    <a:pt x="933687" y="515863"/>
                  </a:lnTo>
                  <a:lnTo>
                    <a:pt x="936104" y="467994"/>
                  </a:lnTo>
                  <a:lnTo>
                    <a:pt x="933687" y="420148"/>
                  </a:lnTo>
                  <a:lnTo>
                    <a:pt x="926594" y="373683"/>
                  </a:lnTo>
                  <a:lnTo>
                    <a:pt x="915060" y="328835"/>
                  </a:lnTo>
                  <a:lnTo>
                    <a:pt x="899321" y="285839"/>
                  </a:lnTo>
                  <a:lnTo>
                    <a:pt x="879611" y="244930"/>
                  </a:lnTo>
                  <a:lnTo>
                    <a:pt x="856165" y="206343"/>
                  </a:lnTo>
                  <a:lnTo>
                    <a:pt x="829220" y="170315"/>
                  </a:lnTo>
                  <a:lnTo>
                    <a:pt x="799010" y="137080"/>
                  </a:lnTo>
                  <a:lnTo>
                    <a:pt x="765772" y="106874"/>
                  </a:lnTo>
                  <a:lnTo>
                    <a:pt x="729739" y="79931"/>
                  </a:lnTo>
                  <a:lnTo>
                    <a:pt x="691147" y="56488"/>
                  </a:lnTo>
                  <a:lnTo>
                    <a:pt x="650232" y="36780"/>
                  </a:lnTo>
                  <a:lnTo>
                    <a:pt x="607229" y="21041"/>
                  </a:lnTo>
                  <a:lnTo>
                    <a:pt x="562374" y="9508"/>
                  </a:lnTo>
                  <a:lnTo>
                    <a:pt x="515901" y="2416"/>
                  </a:lnTo>
                  <a:lnTo>
                    <a:pt x="46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532" y="3284982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0" y="467994"/>
                  </a:moveTo>
                  <a:lnTo>
                    <a:pt x="2416" y="420148"/>
                  </a:lnTo>
                  <a:lnTo>
                    <a:pt x="9508" y="373683"/>
                  </a:lnTo>
                  <a:lnTo>
                    <a:pt x="21042" y="328835"/>
                  </a:lnTo>
                  <a:lnTo>
                    <a:pt x="36781" y="285839"/>
                  </a:lnTo>
                  <a:lnTo>
                    <a:pt x="56490" y="244930"/>
                  </a:lnTo>
                  <a:lnTo>
                    <a:pt x="79934" y="206343"/>
                  </a:lnTo>
                  <a:lnTo>
                    <a:pt x="106878" y="170315"/>
                  </a:lnTo>
                  <a:lnTo>
                    <a:pt x="137086" y="137080"/>
                  </a:lnTo>
                  <a:lnTo>
                    <a:pt x="170324" y="106874"/>
                  </a:lnTo>
                  <a:lnTo>
                    <a:pt x="206356" y="79931"/>
                  </a:lnTo>
                  <a:lnTo>
                    <a:pt x="244946" y="56488"/>
                  </a:lnTo>
                  <a:lnTo>
                    <a:pt x="285860" y="36780"/>
                  </a:lnTo>
                  <a:lnTo>
                    <a:pt x="328862" y="21041"/>
                  </a:lnTo>
                  <a:lnTo>
                    <a:pt x="373717" y="9508"/>
                  </a:lnTo>
                  <a:lnTo>
                    <a:pt x="420190" y="2416"/>
                  </a:lnTo>
                  <a:lnTo>
                    <a:pt x="468045" y="0"/>
                  </a:lnTo>
                  <a:lnTo>
                    <a:pt x="515901" y="2416"/>
                  </a:lnTo>
                  <a:lnTo>
                    <a:pt x="562374" y="9508"/>
                  </a:lnTo>
                  <a:lnTo>
                    <a:pt x="607229" y="21041"/>
                  </a:lnTo>
                  <a:lnTo>
                    <a:pt x="650232" y="36780"/>
                  </a:lnTo>
                  <a:lnTo>
                    <a:pt x="691147" y="56488"/>
                  </a:lnTo>
                  <a:lnTo>
                    <a:pt x="729739" y="79931"/>
                  </a:lnTo>
                  <a:lnTo>
                    <a:pt x="765772" y="106874"/>
                  </a:lnTo>
                  <a:lnTo>
                    <a:pt x="799010" y="137080"/>
                  </a:lnTo>
                  <a:lnTo>
                    <a:pt x="829220" y="170315"/>
                  </a:lnTo>
                  <a:lnTo>
                    <a:pt x="856165" y="206343"/>
                  </a:lnTo>
                  <a:lnTo>
                    <a:pt x="879611" y="244930"/>
                  </a:lnTo>
                  <a:lnTo>
                    <a:pt x="899321" y="285839"/>
                  </a:lnTo>
                  <a:lnTo>
                    <a:pt x="915060" y="328835"/>
                  </a:lnTo>
                  <a:lnTo>
                    <a:pt x="926594" y="373683"/>
                  </a:lnTo>
                  <a:lnTo>
                    <a:pt x="933687" y="420148"/>
                  </a:lnTo>
                  <a:lnTo>
                    <a:pt x="936104" y="467994"/>
                  </a:lnTo>
                  <a:lnTo>
                    <a:pt x="933687" y="515863"/>
                  </a:lnTo>
                  <a:lnTo>
                    <a:pt x="926594" y="562348"/>
                  </a:lnTo>
                  <a:lnTo>
                    <a:pt x="915060" y="607213"/>
                  </a:lnTo>
                  <a:lnTo>
                    <a:pt x="899321" y="650224"/>
                  </a:lnTo>
                  <a:lnTo>
                    <a:pt x="879611" y="691145"/>
                  </a:lnTo>
                  <a:lnTo>
                    <a:pt x="856165" y="729742"/>
                  </a:lnTo>
                  <a:lnTo>
                    <a:pt x="829220" y="765778"/>
                  </a:lnTo>
                  <a:lnTo>
                    <a:pt x="799010" y="799020"/>
                  </a:lnTo>
                  <a:lnTo>
                    <a:pt x="765772" y="829232"/>
                  </a:lnTo>
                  <a:lnTo>
                    <a:pt x="729739" y="856178"/>
                  </a:lnTo>
                  <a:lnTo>
                    <a:pt x="691147" y="879624"/>
                  </a:lnTo>
                  <a:lnTo>
                    <a:pt x="650232" y="899334"/>
                  </a:lnTo>
                  <a:lnTo>
                    <a:pt x="607229" y="915074"/>
                  </a:lnTo>
                  <a:lnTo>
                    <a:pt x="562374" y="926607"/>
                  </a:lnTo>
                  <a:lnTo>
                    <a:pt x="515901" y="933700"/>
                  </a:lnTo>
                  <a:lnTo>
                    <a:pt x="468045" y="936116"/>
                  </a:lnTo>
                  <a:lnTo>
                    <a:pt x="420190" y="933700"/>
                  </a:lnTo>
                  <a:lnTo>
                    <a:pt x="373717" y="926607"/>
                  </a:lnTo>
                  <a:lnTo>
                    <a:pt x="328862" y="915074"/>
                  </a:lnTo>
                  <a:lnTo>
                    <a:pt x="285860" y="899334"/>
                  </a:lnTo>
                  <a:lnTo>
                    <a:pt x="244946" y="879624"/>
                  </a:lnTo>
                  <a:lnTo>
                    <a:pt x="206356" y="856178"/>
                  </a:lnTo>
                  <a:lnTo>
                    <a:pt x="170324" y="829232"/>
                  </a:lnTo>
                  <a:lnTo>
                    <a:pt x="137086" y="799020"/>
                  </a:lnTo>
                  <a:lnTo>
                    <a:pt x="106878" y="765778"/>
                  </a:lnTo>
                  <a:lnTo>
                    <a:pt x="79934" y="729742"/>
                  </a:lnTo>
                  <a:lnTo>
                    <a:pt x="56490" y="691145"/>
                  </a:lnTo>
                  <a:lnTo>
                    <a:pt x="36781" y="650224"/>
                  </a:lnTo>
                  <a:lnTo>
                    <a:pt x="21042" y="607213"/>
                  </a:lnTo>
                  <a:lnTo>
                    <a:pt x="9508" y="562348"/>
                  </a:lnTo>
                  <a:lnTo>
                    <a:pt x="2416" y="515863"/>
                  </a:lnTo>
                  <a:lnTo>
                    <a:pt x="0" y="4679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6440" y="3571494"/>
            <a:ext cx="13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6368" y="1327400"/>
            <a:ext cx="2454910" cy="1014730"/>
            <a:chOff x="1436368" y="1327400"/>
            <a:chExt cx="2454910" cy="1014730"/>
          </a:xfrm>
        </p:grpSpPr>
        <p:sp>
          <p:nvSpPr>
            <p:cNvPr id="12" name="object 12"/>
            <p:cNvSpPr/>
            <p:nvPr/>
          </p:nvSpPr>
          <p:spPr>
            <a:xfrm>
              <a:off x="1436368" y="1327400"/>
              <a:ext cx="2454404" cy="1014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5613" y="1340751"/>
              <a:ext cx="2376297" cy="936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5613" y="1340751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</a:pPr>
            <a:r>
              <a:rPr sz="1800" spc="-95" dirty="0">
                <a:latin typeface="Times New Roman"/>
                <a:cs typeface="Times New Roman"/>
              </a:rPr>
              <a:t>Tipos </a:t>
            </a:r>
            <a:r>
              <a:rPr sz="1800" spc="-80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relación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4082" y="3275831"/>
            <a:ext cx="2454910" cy="1010285"/>
            <a:chOff x="1434082" y="3275831"/>
            <a:chExt cx="2454910" cy="1010285"/>
          </a:xfrm>
        </p:grpSpPr>
        <p:sp>
          <p:nvSpPr>
            <p:cNvPr id="16" name="object 16"/>
            <p:cNvSpPr/>
            <p:nvPr/>
          </p:nvSpPr>
          <p:spPr>
            <a:xfrm>
              <a:off x="1434082" y="3275831"/>
              <a:ext cx="2454404" cy="1009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3200" y="3284994"/>
              <a:ext cx="2376297" cy="936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3200" y="3284994"/>
            <a:ext cx="2376805" cy="9366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1800" spc="-70" dirty="0">
                <a:latin typeface="Times New Roman"/>
                <a:cs typeface="Times New Roman"/>
              </a:rPr>
              <a:t>Correlación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1334261"/>
            <a:ext cx="589089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715" indent="-274320" algn="just">
              <a:lnSpc>
                <a:spcPct val="100000"/>
              </a:lnSpc>
              <a:spcBef>
                <a:spcPts val="100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55" dirty="0">
                <a:latin typeface="Times New Roman"/>
                <a:cs typeface="Times New Roman"/>
              </a:rPr>
              <a:t>El </a:t>
            </a:r>
            <a:r>
              <a:rPr sz="2200" spc="-140" dirty="0">
                <a:latin typeface="Times New Roman"/>
                <a:cs typeface="Times New Roman"/>
              </a:rPr>
              <a:t>análisis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85" dirty="0">
                <a:latin typeface="Times New Roman"/>
                <a:cs typeface="Times New Roman"/>
              </a:rPr>
              <a:t>correlación </a:t>
            </a:r>
            <a:r>
              <a:rPr sz="2200" spc="-120" dirty="0">
                <a:latin typeface="Times New Roman"/>
                <a:cs typeface="Times New Roman"/>
              </a:rPr>
              <a:t>indica </a:t>
            </a:r>
            <a:r>
              <a:rPr sz="2200" spc="-140" dirty="0">
                <a:latin typeface="Times New Roman"/>
                <a:cs typeface="Times New Roman"/>
              </a:rPr>
              <a:t>si </a:t>
            </a:r>
            <a:r>
              <a:rPr sz="2200" spc="-120" dirty="0">
                <a:latin typeface="Times New Roman"/>
                <a:cs typeface="Times New Roman"/>
              </a:rPr>
              <a:t>dos </a:t>
            </a:r>
            <a:r>
              <a:rPr sz="2200" spc="-125" dirty="0">
                <a:latin typeface="Times New Roman"/>
                <a:cs typeface="Times New Roman"/>
              </a:rPr>
              <a:t>variables </a:t>
            </a:r>
            <a:r>
              <a:rPr sz="2200" spc="-165" dirty="0">
                <a:latin typeface="Times New Roman"/>
                <a:cs typeface="Times New Roman"/>
              </a:rPr>
              <a:t>están  </a:t>
            </a:r>
            <a:r>
              <a:rPr sz="2200" spc="-114" dirty="0">
                <a:latin typeface="Times New Roman"/>
                <a:cs typeface="Times New Roman"/>
              </a:rPr>
              <a:t>relacionadas </a:t>
            </a:r>
            <a:r>
              <a:rPr sz="2200" spc="-95" dirty="0">
                <a:latin typeface="Times New Roman"/>
                <a:cs typeface="Times New Roman"/>
              </a:rPr>
              <a:t>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70" dirty="0">
                <a:latin typeface="Times New Roman"/>
                <a:cs typeface="Times New Roman"/>
              </a:rPr>
              <a:t>no.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95" dirty="0">
                <a:latin typeface="Times New Roman"/>
                <a:cs typeface="Times New Roman"/>
              </a:rPr>
              <a:t>Por </a:t>
            </a:r>
            <a:r>
              <a:rPr sz="2200" spc="-100" dirty="0">
                <a:latin typeface="Times New Roman"/>
                <a:cs typeface="Times New Roman"/>
              </a:rPr>
              <a:t>ejemplo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00" dirty="0">
                <a:latin typeface="Times New Roman"/>
                <a:cs typeface="Times New Roman"/>
              </a:rPr>
              <a:t>relación </a:t>
            </a:r>
            <a:r>
              <a:rPr sz="2200" spc="-50" dirty="0">
                <a:latin typeface="Times New Roman"/>
                <a:cs typeface="Times New Roman"/>
              </a:rPr>
              <a:t>entre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14" dirty="0">
                <a:latin typeface="Times New Roman"/>
                <a:cs typeface="Times New Roman"/>
              </a:rPr>
              <a:t>edad </a:t>
            </a:r>
            <a:r>
              <a:rPr sz="2200" spc="-185" dirty="0">
                <a:latin typeface="Times New Roman"/>
                <a:cs typeface="Times New Roman"/>
              </a:rPr>
              <a:t>y </a:t>
            </a:r>
            <a:r>
              <a:rPr sz="2200" spc="-90" dirty="0">
                <a:latin typeface="Times New Roman"/>
                <a:cs typeface="Times New Roman"/>
              </a:rPr>
              <a:t>el </a:t>
            </a:r>
            <a:r>
              <a:rPr sz="2200" spc="-95" dirty="0">
                <a:latin typeface="Times New Roman"/>
                <a:cs typeface="Times New Roman"/>
              </a:rPr>
              <a:t>aumento </a:t>
            </a:r>
            <a:r>
              <a:rPr sz="2200" spc="-225" dirty="0">
                <a:latin typeface="Times New Roman"/>
                <a:cs typeface="Times New Roman"/>
              </a:rPr>
              <a:t>de  </a:t>
            </a:r>
            <a:r>
              <a:rPr sz="2200" spc="-90" dirty="0">
                <a:latin typeface="Times New Roman"/>
                <a:cs typeface="Times New Roman"/>
              </a:rPr>
              <a:t>salario,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110" dirty="0">
                <a:latin typeface="Times New Roman"/>
                <a:cs typeface="Times New Roman"/>
              </a:rPr>
              <a:t>edad </a:t>
            </a:r>
            <a:r>
              <a:rPr sz="2200" spc="-185" dirty="0">
                <a:latin typeface="Times New Roman"/>
                <a:cs typeface="Times New Roman"/>
              </a:rPr>
              <a:t>y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95" dirty="0">
                <a:latin typeface="Times New Roman"/>
                <a:cs typeface="Times New Roman"/>
              </a:rPr>
              <a:t>producción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75" dirty="0">
                <a:latin typeface="Times New Roman"/>
                <a:cs typeface="Times New Roman"/>
              </a:rPr>
              <a:t>estrógenos,</a:t>
            </a:r>
            <a:r>
              <a:rPr sz="2200" spc="35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etc.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5"/>
              </a:spcBef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215" dirty="0">
                <a:latin typeface="Times New Roman"/>
                <a:cs typeface="Times New Roman"/>
              </a:rPr>
              <a:t>Si </a:t>
            </a:r>
            <a:r>
              <a:rPr sz="2200" spc="-90" dirty="0">
                <a:latin typeface="Times New Roman"/>
                <a:cs typeface="Times New Roman"/>
              </a:rPr>
              <a:t>el </a:t>
            </a:r>
            <a:r>
              <a:rPr sz="2200" spc="-125" dirty="0">
                <a:latin typeface="Times New Roman"/>
                <a:cs typeface="Times New Roman"/>
              </a:rPr>
              <a:t>cambio </a:t>
            </a:r>
            <a:r>
              <a:rPr sz="2200" spc="-90" dirty="0">
                <a:latin typeface="Times New Roman"/>
                <a:cs typeface="Times New Roman"/>
              </a:rPr>
              <a:t>en </a:t>
            </a:r>
            <a:r>
              <a:rPr sz="2200" spc="-125" dirty="0">
                <a:latin typeface="Times New Roman"/>
                <a:cs typeface="Times New Roman"/>
              </a:rPr>
              <a:t>una </a:t>
            </a:r>
            <a:r>
              <a:rPr sz="2200" spc="-120" dirty="0">
                <a:latin typeface="Times New Roman"/>
                <a:cs typeface="Times New Roman"/>
              </a:rPr>
              <a:t>variable </a:t>
            </a:r>
            <a:r>
              <a:rPr sz="2200" spc="-105" dirty="0">
                <a:latin typeface="Times New Roman"/>
                <a:cs typeface="Times New Roman"/>
              </a:rPr>
              <a:t>está </a:t>
            </a:r>
            <a:r>
              <a:rPr sz="2200" spc="-130" dirty="0">
                <a:latin typeface="Times New Roman"/>
                <a:cs typeface="Times New Roman"/>
              </a:rPr>
              <a:t>acompañado </a:t>
            </a:r>
            <a:r>
              <a:rPr sz="2200" spc="-85" dirty="0">
                <a:latin typeface="Times New Roman"/>
                <a:cs typeface="Times New Roman"/>
              </a:rPr>
              <a:t>de </a:t>
            </a:r>
            <a:r>
              <a:rPr sz="2200" spc="-229" dirty="0">
                <a:latin typeface="Times New Roman"/>
                <a:cs typeface="Times New Roman"/>
              </a:rPr>
              <a:t>un  </a:t>
            </a:r>
            <a:r>
              <a:rPr sz="2200" spc="-125" dirty="0">
                <a:latin typeface="Times New Roman"/>
                <a:cs typeface="Times New Roman"/>
              </a:rPr>
              <a:t>cambio </a:t>
            </a:r>
            <a:r>
              <a:rPr sz="2200" spc="-90" dirty="0">
                <a:latin typeface="Times New Roman"/>
                <a:cs typeface="Times New Roman"/>
              </a:rPr>
              <a:t>en </a:t>
            </a:r>
            <a:r>
              <a:rPr sz="2200" spc="-130" dirty="0">
                <a:latin typeface="Times New Roman"/>
                <a:cs typeface="Times New Roman"/>
              </a:rPr>
              <a:t>la </a:t>
            </a:r>
            <a:r>
              <a:rPr sz="2200" spc="-30" dirty="0">
                <a:latin typeface="Times New Roman"/>
                <a:cs typeface="Times New Roman"/>
              </a:rPr>
              <a:t>otra, </a:t>
            </a:r>
            <a:r>
              <a:rPr sz="2200" spc="-90" dirty="0">
                <a:latin typeface="Times New Roman"/>
                <a:cs typeface="Times New Roman"/>
              </a:rPr>
              <a:t>entonces </a:t>
            </a:r>
            <a:r>
              <a:rPr sz="2200" spc="-125" dirty="0">
                <a:latin typeface="Times New Roman"/>
                <a:cs typeface="Times New Roman"/>
              </a:rPr>
              <a:t>se </a:t>
            </a:r>
            <a:r>
              <a:rPr sz="2200" spc="-105" dirty="0">
                <a:latin typeface="Times New Roman"/>
                <a:cs typeface="Times New Roman"/>
              </a:rPr>
              <a:t>dice </a:t>
            </a:r>
            <a:r>
              <a:rPr sz="2200" spc="-100" dirty="0">
                <a:latin typeface="Times New Roman"/>
                <a:cs typeface="Times New Roman"/>
              </a:rPr>
              <a:t>que </a:t>
            </a:r>
            <a:r>
              <a:rPr sz="2200" spc="-145" dirty="0">
                <a:latin typeface="Times New Roman"/>
                <a:cs typeface="Times New Roman"/>
              </a:rPr>
              <a:t>las </a:t>
            </a:r>
            <a:r>
              <a:rPr sz="2200" spc="-130" dirty="0">
                <a:latin typeface="Times New Roman"/>
                <a:cs typeface="Times New Roman"/>
              </a:rPr>
              <a:t>variables  </a:t>
            </a:r>
            <a:r>
              <a:rPr sz="2200" spc="-100" dirty="0">
                <a:latin typeface="Times New Roman"/>
                <a:cs typeface="Times New Roman"/>
              </a:rPr>
              <a:t>están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-95" dirty="0">
                <a:latin typeface="Times New Roman"/>
                <a:cs typeface="Times New Roman"/>
              </a:rPr>
              <a:t>correlacionadas.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7"/>
              </a:buClr>
              <a:buFont typeface="Arial"/>
              <a:buChar char=""/>
            </a:pPr>
            <a:endParaRPr sz="3300">
              <a:latin typeface="Times New Roman"/>
              <a:cs typeface="Times New Roman"/>
            </a:endParaRPr>
          </a:p>
          <a:p>
            <a:pPr marL="287020" marR="6350" indent="-274320" algn="just">
              <a:lnSpc>
                <a:spcPct val="100000"/>
              </a:lnSpc>
              <a:buClr>
                <a:srgbClr val="D24717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85" dirty="0">
                <a:latin typeface="Times New Roman"/>
                <a:cs typeface="Times New Roman"/>
              </a:rPr>
              <a:t>Al </a:t>
            </a:r>
            <a:r>
              <a:rPr sz="2200" spc="-120" dirty="0">
                <a:latin typeface="Times New Roman"/>
                <a:cs typeface="Times New Roman"/>
              </a:rPr>
              <a:t>hablar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70" dirty="0">
                <a:latin typeface="Times New Roman"/>
                <a:cs typeface="Times New Roman"/>
              </a:rPr>
              <a:t>correlación, </a:t>
            </a:r>
            <a:r>
              <a:rPr sz="2200" spc="-80" dirty="0">
                <a:latin typeface="Times New Roman"/>
                <a:cs typeface="Times New Roman"/>
              </a:rPr>
              <a:t>partimos </a:t>
            </a:r>
            <a:r>
              <a:rPr sz="2200" spc="-90" dirty="0">
                <a:latin typeface="Times New Roman"/>
                <a:cs typeface="Times New Roman"/>
              </a:rPr>
              <a:t>de </a:t>
            </a:r>
            <a:r>
              <a:rPr sz="2200" spc="-125" dirty="0">
                <a:latin typeface="Times New Roman"/>
                <a:cs typeface="Times New Roman"/>
              </a:rPr>
              <a:t>variables </a:t>
            </a:r>
            <a:r>
              <a:rPr sz="2200" spc="-100" dirty="0">
                <a:latin typeface="Times New Roman"/>
                <a:cs typeface="Times New Roman"/>
              </a:rPr>
              <a:t>que </a:t>
            </a:r>
            <a:r>
              <a:rPr sz="2200" spc="-220" dirty="0">
                <a:latin typeface="Times New Roman"/>
                <a:cs typeface="Times New Roman"/>
              </a:rPr>
              <a:t>son  </a:t>
            </a:r>
            <a:r>
              <a:rPr sz="2200" spc="-95" dirty="0">
                <a:latin typeface="Times New Roman"/>
                <a:cs typeface="Times New Roman"/>
              </a:rPr>
              <a:t>únicamente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cuantitativas.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9932" y="391159"/>
            <a:ext cx="4354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/>
              <a:t>Análisis </a:t>
            </a:r>
            <a:r>
              <a:rPr sz="3600" spc="-80" dirty="0"/>
              <a:t>de</a:t>
            </a:r>
            <a:r>
              <a:rPr sz="3600" spc="-360" dirty="0"/>
              <a:t> </a:t>
            </a:r>
            <a:r>
              <a:rPr sz="3600" spc="-120" dirty="0"/>
              <a:t>correlación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510528" y="4369879"/>
            <a:ext cx="2400300" cy="2083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2579" y="1145823"/>
            <a:ext cx="2301084" cy="3054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5781</Words>
  <Application>Microsoft Office PowerPoint</Application>
  <PresentationFormat>Presentación en pantalla (4:3)</PresentationFormat>
  <Paragraphs>751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5" baseType="lpstr">
      <vt:lpstr>Alfios</vt:lpstr>
      <vt:lpstr>Arial</vt:lpstr>
      <vt:lpstr>Calibri</vt:lpstr>
      <vt:lpstr>Cambria Math</vt:lpstr>
      <vt:lpstr>Carlito</vt:lpstr>
      <vt:lpstr>DejaVu Sans Condensed</vt:lpstr>
      <vt:lpstr>Times New Roman</vt:lpstr>
      <vt:lpstr>Trebuchet MS</vt:lpstr>
      <vt:lpstr>Wingdings</vt:lpstr>
      <vt:lpstr>Office Theme</vt:lpstr>
      <vt:lpstr>Regresión y correlación</vt:lpstr>
      <vt:lpstr>Introducción</vt:lpstr>
      <vt:lpstr>Índice</vt:lpstr>
      <vt:lpstr>Relaciones: simétrica vs asimétrica</vt:lpstr>
      <vt:lpstr>Relaciones: simétrica vs asimétrica</vt:lpstr>
      <vt:lpstr>Presentación de PowerPoint</vt:lpstr>
      <vt:lpstr>Relaciones: simétrica vs asimétrica</vt:lpstr>
      <vt:lpstr>Índice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Análisis de correlación</vt:lpstr>
      <vt:lpstr>Correlación en SPSS</vt:lpstr>
      <vt:lpstr>Índice</vt:lpstr>
      <vt:lpstr>¿De dónde surge la regresión?</vt:lpstr>
      <vt:lpstr>Regresión bivariada y regresión multivariada</vt:lpstr>
      <vt:lpstr>Índice</vt:lpstr>
      <vt:lpstr>Etapas de un modelo de regresión bivariado</vt:lpstr>
      <vt:lpstr>Relaciones entre las variables: e principio de la regresión</vt:lpstr>
      <vt:lpstr>El principio de la regresión: ejemplo (1/2)</vt:lpstr>
      <vt:lpstr>El principio de la regresión: ejemplo (2/2)</vt:lpstr>
      <vt:lpstr>El principio de la regresión : dependencia e independencia</vt:lpstr>
      <vt:lpstr>El principio de la regresión: tipo de relación entre “Y” y “X”</vt:lpstr>
      <vt:lpstr>El principio de la regresión: tipo de relación entre “Y” y “X”</vt:lpstr>
      <vt:lpstr>El principio de la regresión: tipo de relación entre “Y” y “X”</vt:lpstr>
      <vt:lpstr>Índice</vt:lpstr>
      <vt:lpstr>Determinación del modelo de regresión : concepto</vt:lpstr>
      <vt:lpstr>Determinación del modelo de regresión : concepto</vt:lpstr>
      <vt:lpstr>Determinación del modelo de regresión: ejemplo</vt:lpstr>
      <vt:lpstr>Determinación del modelo de regresión : concepto</vt:lpstr>
      <vt:lpstr>Determinación del modelo de regresión: matemática vs estadística</vt:lpstr>
      <vt:lpstr>Modelo matemático o determinístico</vt:lpstr>
      <vt:lpstr>Modelo matemático o determinístico</vt:lpstr>
      <vt:lpstr>Modelos estocástico o estadístico</vt:lpstr>
      <vt:lpstr>Modelos estocástico o estadístico</vt:lpstr>
      <vt:lpstr>Modelos estocástico o estadístico</vt:lpstr>
      <vt:lpstr>Modelos estocástico o estadístico</vt:lpstr>
      <vt:lpstr>Determinación del modelo de regresión</vt:lpstr>
      <vt:lpstr>Estimación: recta de mejor ajuste.</vt:lpstr>
      <vt:lpstr>Estimación: recta de mejor ajuste.</vt:lpstr>
      <vt:lpstr>Estimación de la recta de mejor ajuste</vt:lpstr>
      <vt:lpstr>Estimación de la recta de mejor ajuste</vt:lpstr>
      <vt:lpstr>Estimación de la recta de mejor ajuste</vt:lpstr>
      <vt:lpstr>Estimación de la recta de mejor ajuste: ejemplo</vt:lpstr>
      <vt:lpstr>Estimación de la recta de mejor ajuste: ejemplo</vt:lpstr>
      <vt:lpstr>Estimación de la recta de mejor ajuste: gráfico</vt:lpstr>
      <vt:lpstr>Estimación de la recta de mejor ajuste</vt:lpstr>
      <vt:lpstr>Estimación de la recta de mejor ajuste: ejemplo</vt:lpstr>
      <vt:lpstr>Estimación de la recta de mejor ajuste: ejemplo</vt:lpstr>
      <vt:lpstr>Estimación de la recta de mejor ajuste: ejemplo</vt:lpstr>
      <vt:lpstr>Estimación de la recta de mejor ajuste: ejemplo</vt:lpstr>
      <vt:lpstr>Regresión en SPSS</vt:lpstr>
      <vt:lpstr>Índice</vt:lpstr>
      <vt:lpstr>Estimación y prueba de hipótesis</vt:lpstr>
      <vt:lpstr>Estimación y prueba de hipótesis</vt:lpstr>
      <vt:lpstr>Estimación y prueba de hipótesis : recordatorio</vt:lpstr>
      <vt:lpstr>Estimación y prueba de hipótesis : ρ</vt:lpstr>
      <vt:lpstr>Estimación y prueba de hipótesis : ρ</vt:lpstr>
      <vt:lpstr>¿Qué es el r^2?</vt:lpstr>
      <vt:lpstr>Estimación y prueba de hipótesis : ρ</vt:lpstr>
      <vt:lpstr>Estimación y prueba de hipótesis : β</vt:lpstr>
      <vt:lpstr>Estimación y prueba de hipótesis : β</vt:lpstr>
      <vt:lpstr>Estimación y prueba de hipótesis : β</vt:lpstr>
      <vt:lpstr>Estimación y prueba de hipótesis : β</vt:lpstr>
      <vt:lpstr>Estimación y prueba de hipótesis : β</vt:lpstr>
      <vt:lpstr>Significancia de los coeficientes</vt:lpstr>
      <vt:lpstr>Estimación y prueba de hipótesis</vt:lpstr>
      <vt:lpstr>Ejercicio de práctica</vt:lpstr>
      <vt:lpstr>Ejercicio de práctica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Regresión Bivariada</dc:title>
  <dc:creator>Oscar</dc:creator>
  <cp:lastModifiedBy>Oscar Centeno  Mora</cp:lastModifiedBy>
  <cp:revision>3</cp:revision>
  <dcterms:created xsi:type="dcterms:W3CDTF">2021-05-11T01:46:23Z</dcterms:created>
  <dcterms:modified xsi:type="dcterms:W3CDTF">2021-09-12T01:32:50Z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2021-05-11T00:00:00Z</vt:filetime>
  </property>
</Properties>
</file>